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81" r:id="rId5"/>
    <p:sldId id="291" r:id="rId6"/>
    <p:sldId id="286" r:id="rId7"/>
    <p:sldId id="262" r:id="rId8"/>
    <p:sldId id="295" r:id="rId9"/>
    <p:sldId id="282" r:id="rId10"/>
    <p:sldId id="298" r:id="rId11"/>
    <p:sldId id="265" r:id="rId12"/>
    <p:sldId id="266" r:id="rId13"/>
    <p:sldId id="302" r:id="rId14"/>
    <p:sldId id="267" r:id="rId15"/>
    <p:sldId id="268" r:id="rId16"/>
    <p:sldId id="269" r:id="rId17"/>
    <p:sldId id="296" r:id="rId18"/>
    <p:sldId id="280" r:id="rId19"/>
    <p:sldId id="270" r:id="rId20"/>
    <p:sldId id="271" r:id="rId21"/>
    <p:sldId id="292" r:id="rId22"/>
    <p:sldId id="301" r:id="rId23"/>
    <p:sldId id="299" r:id="rId24"/>
    <p:sldId id="287" r:id="rId25"/>
    <p:sldId id="272" r:id="rId26"/>
    <p:sldId id="293" r:id="rId27"/>
    <p:sldId id="273" r:id="rId28"/>
    <p:sldId id="274" r:id="rId29"/>
    <p:sldId id="297" r:id="rId30"/>
    <p:sldId id="289" r:id="rId31"/>
    <p:sldId id="275" r:id="rId32"/>
    <p:sldId id="294" r:id="rId33"/>
    <p:sldId id="283" r:id="rId34"/>
    <p:sldId id="300" r:id="rId35"/>
    <p:sldId id="284" r:id="rId36"/>
    <p:sldId id="260" r:id="rId37"/>
    <p:sldId id="278" r:id="rId38"/>
    <p:sldId id="285" r:id="rId39"/>
    <p:sldId id="26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C9FF"/>
    <a:srgbClr val="4E9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5" autoAdjust="0"/>
    <p:restoredTop sz="87719" autoAdjust="0"/>
  </p:normalViewPr>
  <p:slideViewPr>
    <p:cSldViewPr snapToGrid="0">
      <p:cViewPr varScale="1">
        <p:scale>
          <a:sx n="84" d="100"/>
          <a:sy n="84" d="100"/>
        </p:scale>
        <p:origin x="26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954DD-9CDF-4696-96A7-31E705FAE27A}"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91FB9-8D8B-4721-9B3B-2FFBF9B1007B}" type="slidenum">
              <a:rPr lang="en-US" smtClean="0"/>
              <a:t>‹#›</a:t>
            </a:fld>
            <a:endParaRPr lang="en-US"/>
          </a:p>
        </p:txBody>
      </p:sp>
    </p:spTree>
    <p:extLst>
      <p:ext uri="{BB962C8B-B14F-4D97-AF65-F5344CB8AC3E}">
        <p14:creationId xmlns:p14="http://schemas.microsoft.com/office/powerpoint/2010/main" val="176685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the introduction. Good morning everyone. I am Jiaxing Qiu from Tsinghua University. Today I am giving a talk of our paper titled </a:t>
            </a:r>
            <a:r>
              <a:rPr lang="en-US" dirty="0" err="1"/>
              <a:t>vSoC</a:t>
            </a:r>
            <a:r>
              <a:rPr lang="en-US" dirty="0"/>
              <a:t>, efficient virtual system-on-chip on heterogeneous hardware.</a:t>
            </a:r>
          </a:p>
        </p:txBody>
      </p:sp>
      <p:sp>
        <p:nvSpPr>
          <p:cNvPr id="4" name="Slide Number Placeholder 3"/>
          <p:cNvSpPr>
            <a:spLocks noGrp="1"/>
          </p:cNvSpPr>
          <p:nvPr>
            <p:ph type="sldNum" sz="quarter" idx="5"/>
          </p:nvPr>
        </p:nvSpPr>
        <p:spPr/>
        <p:txBody>
          <a:bodyPr/>
          <a:lstStyle/>
          <a:p>
            <a:fld id="{22391FB9-8D8B-4721-9B3B-2FFBF9B1007B}" type="slidenum">
              <a:rPr lang="en-US" smtClean="0"/>
              <a:t>1</a:t>
            </a:fld>
            <a:endParaRPr lang="en-US"/>
          </a:p>
        </p:txBody>
      </p:sp>
    </p:spTree>
    <p:extLst>
      <p:ext uri="{BB962C8B-B14F-4D97-AF65-F5344CB8AC3E}">
        <p14:creationId xmlns:p14="http://schemas.microsoft.com/office/powerpoint/2010/main" val="228442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mobile emulators typically adopt a shared virtual memory architecture. Essentially, the emulator keeps local copies of data in PC/server devices. Those copies logically belong to one shared virtual memory region and mobile apps and system services interact with the logical SVM region. The essential challenge of SVM lies in the coherence of the copies: the emulator needs to synchronize data between the copies to make sure that the mobile system always accesses the newest data.</a:t>
            </a:r>
          </a:p>
        </p:txBody>
      </p:sp>
      <p:sp>
        <p:nvSpPr>
          <p:cNvPr id="4" name="Slide Number Placeholder 3"/>
          <p:cNvSpPr>
            <a:spLocks noGrp="1"/>
          </p:cNvSpPr>
          <p:nvPr>
            <p:ph type="sldNum" sz="quarter" idx="5"/>
          </p:nvPr>
        </p:nvSpPr>
        <p:spPr/>
        <p:txBody>
          <a:bodyPr/>
          <a:lstStyle/>
          <a:p>
            <a:fld id="{22391FB9-8D8B-4721-9B3B-2FFBF9B1007B}" type="slidenum">
              <a:rPr lang="en-US" smtClean="0"/>
              <a:t>10</a:t>
            </a:fld>
            <a:endParaRPr lang="en-US"/>
          </a:p>
        </p:txBody>
      </p:sp>
    </p:spTree>
    <p:extLst>
      <p:ext uri="{BB962C8B-B14F-4D97-AF65-F5344CB8AC3E}">
        <p14:creationId xmlns:p14="http://schemas.microsoft.com/office/powerpoint/2010/main" val="303308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And unfortunately, such coherence maintenances are a key performance bottleneck of typical emulators. </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主流的移动模拟器仍然遵循着桌面硬件的模块化思路，虚拟设备之间例如图中的</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vGPU</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和</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vCodec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编解码器设备之间彼此独立。但是，移动系统中需要数据共享，于是现有的移动模拟器普遍只能借助客户操作系统来完成数据共享。</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11</a:t>
            </a:fld>
            <a:endParaRPr lang="en-US"/>
          </a:p>
        </p:txBody>
      </p:sp>
    </p:spTree>
    <p:extLst>
      <p:ext uri="{BB962C8B-B14F-4D97-AF65-F5344CB8AC3E}">
        <p14:creationId xmlns:p14="http://schemas.microsoft.com/office/powerpoint/2010/main" val="128079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More concretely, </a:t>
            </a:r>
            <a:r>
              <a:rPr lang="zh-CN" altLang="en-US" sz="1200" dirty="0"/>
              <a:t>对于每块共享虚拟内存，客户机内核都会分配一块内存，并映射到用户态，使得移动系统服务和应用都能访问到同一块共享的客户机内存。</a:t>
            </a:r>
            <a:r>
              <a:rPr lang="en-US" altLang="zh-CN" sz="1200" dirty="0"/>
              <a:t>(click) The emulator needs to synchronize the device-local copies with the allocated guest memory</a:t>
            </a:r>
            <a:r>
              <a:rPr lang="zh-CN" altLang="en-US" sz="1200" dirty="0"/>
              <a:t> </a:t>
            </a:r>
            <a:r>
              <a:rPr lang="en-US" altLang="zh-CN" sz="1200" dirty="0"/>
              <a:t>…</a:t>
            </a:r>
            <a:endParaRPr lang="zh-CN" altLang="zh-CN" sz="10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12</a:t>
            </a:fld>
            <a:endParaRPr lang="en-US"/>
          </a:p>
        </p:txBody>
      </p:sp>
    </p:spTree>
    <p:extLst>
      <p:ext uri="{BB962C8B-B14F-4D97-AF65-F5344CB8AC3E}">
        <p14:creationId xmlns:p14="http://schemas.microsoft.com/office/powerpoint/2010/main" val="123065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BC89-CD9D-ECEE-7A9C-EFE7B46B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C5202-1D58-7FC5-B263-D3789343F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134D2-5257-D6EC-9B0C-6EB52F8BA1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More concretely, </a:t>
            </a:r>
            <a:r>
              <a:rPr lang="zh-CN" altLang="en-US" sz="1200" dirty="0"/>
              <a:t>对于每块共享虚拟内存，客户机内核都会分配一块内存，并映射到用户态，使得移动系统服务和应用都能访问到同一块共享的客户机内存。</a:t>
            </a:r>
            <a:r>
              <a:rPr lang="en-US" altLang="zh-CN" sz="1200" dirty="0"/>
              <a:t>(click) The emulator needs to synchronize the device-local copies with the allocated guest memory</a:t>
            </a:r>
            <a:r>
              <a:rPr lang="zh-CN" altLang="en-US" sz="1200" dirty="0"/>
              <a:t> </a:t>
            </a:r>
            <a:r>
              <a:rPr lang="en-US" altLang="zh-CN" sz="1200" dirty="0"/>
              <a:t>and</a:t>
            </a:r>
            <a:r>
              <a:rPr lang="zh-CN" altLang="en-US" sz="1200" dirty="0"/>
              <a:t> </a:t>
            </a:r>
            <a:r>
              <a:rPr lang="en-US" altLang="zh-CN" sz="1200" dirty="0"/>
              <a:t>ensure the guest memory always contain the newest data.</a:t>
            </a:r>
            <a:endParaRPr lang="zh-CN" altLang="zh-CN" sz="10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B765C9B-7C55-9554-A2B8-3165D08AE8B6}"/>
              </a:ext>
            </a:extLst>
          </p:cNvPr>
          <p:cNvSpPr>
            <a:spLocks noGrp="1"/>
          </p:cNvSpPr>
          <p:nvPr>
            <p:ph type="sldNum" sz="quarter" idx="5"/>
          </p:nvPr>
        </p:nvSpPr>
        <p:spPr/>
        <p:txBody>
          <a:bodyPr/>
          <a:lstStyle/>
          <a:p>
            <a:fld id="{22391FB9-8D8B-4721-9B3B-2FFBF9B1007B}" type="slidenum">
              <a:rPr lang="en-US" smtClean="0"/>
              <a:t>13</a:t>
            </a:fld>
            <a:endParaRPr lang="en-US"/>
          </a:p>
        </p:txBody>
      </p:sp>
    </p:spTree>
    <p:extLst>
      <p:ext uri="{BB962C8B-B14F-4D97-AF65-F5344CB8AC3E}">
        <p14:creationId xmlns:p14="http://schemas.microsoft.com/office/powerpoint/2010/main" val="2807099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Unfortunately, that architecture brings significant performance problems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。假如 </a:t>
            </a:r>
            <a:r>
              <a:rPr lang="en-US" altLang="zh-CN" sz="1200" dirty="0" err="1">
                <a:latin typeface="微软雅黑" panose="020B0503020204020204" pitchFamily="34" charset="-122"/>
                <a:ea typeface="微软雅黑" panose="020B0503020204020204" pitchFamily="34" charset="-122"/>
              </a:rPr>
              <a:t>vGPU</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需要读取 </a:t>
            </a:r>
            <a:r>
              <a:rPr lang="en-US" altLang="zh-CN" sz="1200" dirty="0" err="1">
                <a:latin typeface="微软雅黑" panose="020B0503020204020204" pitchFamily="34" charset="-122"/>
                <a:ea typeface="微软雅黑" panose="020B0503020204020204" pitchFamily="34" charset="-122"/>
              </a:rPr>
              <a:t>vCodec</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设备中写入的数据</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，则需要先把数据从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vCodec</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设备中拷贝到客户机，再从客户机拷贝回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GPU</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。多次拷贝浪费带宽、且带来高时延。</a:t>
            </a:r>
            <a:endParaRPr lang="zh-CN" altLang="zh-CN" sz="10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14</a:t>
            </a:fld>
            <a:endParaRPr lang="en-US"/>
          </a:p>
        </p:txBody>
      </p:sp>
    </p:spTree>
    <p:extLst>
      <p:ext uri="{BB962C8B-B14F-4D97-AF65-F5344CB8AC3E}">
        <p14:creationId xmlns:p14="http://schemas.microsoft.com/office/powerpoint/2010/main" val="2759559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为了量化理解模拟器的低效架构以及共享内存的真实使用模式，</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we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conducted</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a</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measurement</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with</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50</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emerging apps from 5 categories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。测量涉及一个真机和两个开源的主流模拟器，测量方法是对它们进行细粒度插桩。</a:t>
            </a:r>
            <a:endPar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15</a:t>
            </a:fld>
            <a:endParaRPr lang="en-US"/>
          </a:p>
        </p:txBody>
      </p:sp>
    </p:spTree>
    <p:extLst>
      <p:ext uri="{BB962C8B-B14F-4D97-AF65-F5344CB8AC3E}">
        <p14:creationId xmlns:p14="http://schemas.microsoft.com/office/powerpoint/2010/main" val="173363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 measurement findings firstly proved our previous analysis: </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共享内存吞吐量很大，模拟器共享内存一致性维护非常缓慢，平均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6.6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ms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As a reference, if an app runs at 60 frames per second, each frame only has a 16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ms</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time budget.</a:t>
            </a: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16</a:t>
            </a:fld>
            <a:endParaRPr lang="en-US"/>
          </a:p>
        </p:txBody>
      </p:sp>
    </p:spTree>
    <p:extLst>
      <p:ext uri="{BB962C8B-B14F-4D97-AF65-F5344CB8AC3E}">
        <p14:creationId xmlns:p14="http://schemas.microsoft.com/office/powerpoint/2010/main" val="398065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At the same time, we discover an important feature of mobile shared memory usage: slack intervals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。所谓松弛间隔是指，两次连续的共享内存访问之间通常存在较长的空闲时间，平均</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17.2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ms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。这是因为移动系统为了确保共享内存不被并发写入，也会加入缓冲、</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VSync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等机制来对连续共享内存操作进行同步。</a:t>
            </a: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17</a:t>
            </a:fld>
            <a:endParaRPr lang="en-US"/>
          </a:p>
        </p:txBody>
      </p:sp>
    </p:spTree>
    <p:extLst>
      <p:ext uri="{BB962C8B-B14F-4D97-AF65-F5344CB8AC3E}">
        <p14:creationId xmlns:p14="http://schemas.microsoft.com/office/powerpoint/2010/main" val="2141476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 existence of slack intervals give us a key insight</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。既然松弛间隔的</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17.2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ms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比一致性维护的</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6.6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ms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长，我们就可以采取一种预取的策略，提前进行一致性维护，这样就可以将一致性维护的开销隐藏在松弛间隔之下。</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In reality, however, the prefetch idea</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faces various challenges that forces us to give up the modular virtual device architecture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in seek of a new one.</a:t>
            </a: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18</a:t>
            </a:fld>
            <a:endParaRPr lang="en-US"/>
          </a:p>
        </p:txBody>
      </p:sp>
    </p:spTree>
    <p:extLst>
      <p:ext uri="{BB962C8B-B14F-4D97-AF65-F5344CB8AC3E}">
        <p14:creationId xmlns:p14="http://schemas.microsoft.com/office/powerpoint/2010/main" val="3335390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And the result is our system,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vSoC</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The core idea is that a virtual soc should not be a simple sum of virtualized devices. Instead, we break the boundaries between virtual devices and build a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paravirtualized</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SVM framework which is highlighted in blue. The SVM framework consists of three modules and we will introduce them one by one.</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19</a:t>
            </a:fld>
            <a:endParaRPr lang="en-US"/>
          </a:p>
        </p:txBody>
      </p:sp>
    </p:spTree>
    <p:extLst>
      <p:ext uri="{BB962C8B-B14F-4D97-AF65-F5344CB8AC3E}">
        <p14:creationId xmlns:p14="http://schemas.microsoft.com/office/powerpoint/2010/main" val="264064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With the appearance of new mobile platforms like AR headsets, smart TVs and smart cars, emerging apps like AR, VR and UHD video are being increasingly deployed. To ensure satisfying user experience on those new mobile platforms, emerging apps need high performance, like UHD resolution, high framerates, and low end-to-end latency.</a:t>
            </a:r>
          </a:p>
        </p:txBody>
      </p:sp>
      <p:sp>
        <p:nvSpPr>
          <p:cNvPr id="4" name="Slide Number Placeholder 3"/>
          <p:cNvSpPr>
            <a:spLocks noGrp="1"/>
          </p:cNvSpPr>
          <p:nvPr>
            <p:ph type="sldNum" sz="quarter" idx="5"/>
          </p:nvPr>
        </p:nvSpPr>
        <p:spPr/>
        <p:txBody>
          <a:bodyPr/>
          <a:lstStyle/>
          <a:p>
            <a:fld id="{22391FB9-8D8B-4721-9B3B-2FFBF9B1007B}" type="slidenum">
              <a:rPr lang="en-US" smtClean="0"/>
              <a:t>2</a:t>
            </a:fld>
            <a:endParaRPr lang="en-US"/>
          </a:p>
        </p:txBody>
      </p:sp>
    </p:spTree>
    <p:extLst>
      <p:ext uri="{BB962C8B-B14F-4D97-AF65-F5344CB8AC3E}">
        <p14:creationId xmlns:p14="http://schemas.microsoft.com/office/powerpoint/2010/main" val="569185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首先我们介绍共享内存管理器</a:t>
            </a:r>
            <a:r>
              <a:rPr lang="en-US" altLang="zh-CN"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a:t>
            </a:r>
            <a:endParaRPr lang="zh-CN" altLang="en-US"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4" name="Slide Number Placeholder 3"/>
          <p:cNvSpPr>
            <a:spLocks noGrp="1"/>
          </p:cNvSpPr>
          <p:nvPr>
            <p:ph type="sldNum" sz="quarter" idx="5"/>
          </p:nvPr>
        </p:nvSpPr>
        <p:spPr/>
        <p:txBody>
          <a:bodyPr/>
          <a:lstStyle/>
          <a:p>
            <a:fld id="{22391FB9-8D8B-4721-9B3B-2FFBF9B1007B}" type="slidenum">
              <a:rPr lang="en-US" smtClean="0"/>
              <a:t>20</a:t>
            </a:fld>
            <a:endParaRPr lang="en-US"/>
          </a:p>
        </p:txBody>
      </p:sp>
    </p:spTree>
    <p:extLst>
      <p:ext uri="{BB962C8B-B14F-4D97-AF65-F5344CB8AC3E}">
        <p14:creationId xmlns:p14="http://schemas.microsoft.com/office/powerpoint/2010/main" val="1373992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Take video rendering as an example, in which the codec writes and GPU reads from a SVM region. For the old modular architecture, four memory copies are involved each frame: two copies into the guest memory, and another two out of it. Transferring data from the codec device to guest memory needs two copies, (click) because existing APIs by Intel/NVIDIA need contiguous virtual memory as the destination of transfer…</a:t>
            </a:r>
          </a:p>
        </p:txBody>
      </p:sp>
      <p:sp>
        <p:nvSpPr>
          <p:cNvPr id="4" name="Slide Number Placeholder 3"/>
          <p:cNvSpPr>
            <a:spLocks noGrp="1"/>
          </p:cNvSpPr>
          <p:nvPr>
            <p:ph type="sldNum" sz="quarter" idx="5"/>
          </p:nvPr>
        </p:nvSpPr>
        <p:spPr/>
        <p:txBody>
          <a:bodyPr/>
          <a:lstStyle/>
          <a:p>
            <a:fld id="{22391FB9-8D8B-4721-9B3B-2FFBF9B1007B}" type="slidenum">
              <a:rPr lang="en-US" smtClean="0"/>
              <a:t>21</a:t>
            </a:fld>
            <a:endParaRPr lang="en-US"/>
          </a:p>
        </p:txBody>
      </p:sp>
    </p:spTree>
    <p:extLst>
      <p:ext uri="{BB962C8B-B14F-4D97-AF65-F5344CB8AC3E}">
        <p14:creationId xmlns:p14="http://schemas.microsoft.com/office/powerpoint/2010/main" val="2017475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75023-DB63-E14E-53F9-A10DE433E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08E65-C04E-3AE7-8E71-3452B8292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9A5DB-D7BB-D84F-5B8E-B217419A6DA3}"/>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Take video rendering as an example, in which the codec writes and GPU reads from a SVM region. For the old modular architecture, four memory copies are involved each frame: two copies into the guest memory, and another two out of it. Transferring data from the codec device to guest memory needs two copies, (click) because existing APIs by Intel/NVIDIA need contiguous virtual memory as the destination of transfer. Nevertheless, guest memory is incontiguous from the perspective of an emulator, so data need to be first buffered to host memory before copying page-by-page to guest memory.</a:t>
            </a:r>
          </a:p>
        </p:txBody>
      </p:sp>
      <p:sp>
        <p:nvSpPr>
          <p:cNvPr id="4" name="Slide Number Placeholder 3">
            <a:extLst>
              <a:ext uri="{FF2B5EF4-FFF2-40B4-BE49-F238E27FC236}">
                <a16:creationId xmlns:a16="http://schemas.microsoft.com/office/drawing/2014/main" id="{E2436600-5068-75C2-37CC-DF3665352B79}"/>
              </a:ext>
            </a:extLst>
          </p:cNvPr>
          <p:cNvSpPr>
            <a:spLocks noGrp="1"/>
          </p:cNvSpPr>
          <p:nvPr>
            <p:ph type="sldNum" sz="quarter" idx="5"/>
          </p:nvPr>
        </p:nvSpPr>
        <p:spPr/>
        <p:txBody>
          <a:bodyPr/>
          <a:lstStyle/>
          <a:p>
            <a:fld id="{22391FB9-8D8B-4721-9B3B-2FFBF9B1007B}" type="slidenum">
              <a:rPr lang="en-US" smtClean="0"/>
              <a:t>22</a:t>
            </a:fld>
            <a:endParaRPr lang="en-US"/>
          </a:p>
        </p:txBody>
      </p:sp>
    </p:spTree>
    <p:extLst>
      <p:ext uri="{BB962C8B-B14F-4D97-AF65-F5344CB8AC3E}">
        <p14:creationId xmlns:p14="http://schemas.microsoft.com/office/powerpoint/2010/main" val="12860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C4C3F-C71E-65D3-0A34-AF85F3C9B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E15EB-8BA7-6572-07D6-66003F5AD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510DD-B055-2607-796D-0241C6DE55FF}"/>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dirty="0">
                <a:latin typeface="Microsoft YaHei" panose="020B0503020204020204" pitchFamily="34" charset="-122"/>
                <a:ea typeface="Microsoft YaHei" panose="020B0503020204020204" pitchFamily="34" charset="-122"/>
                <a:cs typeface="Microsoft YaHei" charset="0"/>
              </a:rPr>
              <a:t>In contrast,</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our architecture only takes two, because we know that the data will finally go to GPU and the guest CPU will not access it. Therefore, there is no need of copying data to and from the guest at all. (click) Moreover, in</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special</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cases</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when</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the</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GPU</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and</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codec</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are</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in</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fact</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one</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device…</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cs typeface="Microsoft YaHei" charset="0"/>
            </a:endParaRPr>
          </a:p>
        </p:txBody>
      </p:sp>
      <p:sp>
        <p:nvSpPr>
          <p:cNvPr id="4" name="Slide Number Placeholder 3">
            <a:extLst>
              <a:ext uri="{FF2B5EF4-FFF2-40B4-BE49-F238E27FC236}">
                <a16:creationId xmlns:a16="http://schemas.microsoft.com/office/drawing/2014/main" id="{D2326BFF-FA67-9980-4229-700417FF0FA2}"/>
              </a:ext>
            </a:extLst>
          </p:cNvPr>
          <p:cNvSpPr>
            <a:spLocks noGrp="1"/>
          </p:cNvSpPr>
          <p:nvPr>
            <p:ph type="sldNum" sz="quarter" idx="5"/>
          </p:nvPr>
        </p:nvSpPr>
        <p:spPr/>
        <p:txBody>
          <a:bodyPr/>
          <a:lstStyle/>
          <a:p>
            <a:fld id="{22391FB9-8D8B-4721-9B3B-2FFBF9B1007B}" type="slidenum">
              <a:rPr lang="en-US" smtClean="0"/>
              <a:t>23</a:t>
            </a:fld>
            <a:endParaRPr lang="en-US"/>
          </a:p>
        </p:txBody>
      </p:sp>
    </p:spTree>
    <p:extLst>
      <p:ext uri="{BB962C8B-B14F-4D97-AF65-F5344CB8AC3E}">
        <p14:creationId xmlns:p14="http://schemas.microsoft.com/office/powerpoint/2010/main" val="505664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Microsoft YaHei" panose="020B0503020204020204" pitchFamily="34" charset="-122"/>
                <a:ea typeface="Microsoft YaHei" panose="020B0503020204020204" pitchFamily="34" charset="-122"/>
                <a:cs typeface="Microsoft YaHei" charset="0"/>
              </a:rPr>
              <a:t>In contrast,</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our architecture only takes two, because we know that the data will finally go to GPU and the guest CPU will not access it. Therefore, there is no need of copying data to and from the guest at all. (click) Moreover, in</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special</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cases</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when</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the</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GPU</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and</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codec</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are</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in</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fact</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one</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device, data do not even have to leave the GPU, leading to very fast coherence maintenances.</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24</a:t>
            </a:fld>
            <a:endParaRPr lang="en-US"/>
          </a:p>
        </p:txBody>
      </p:sp>
    </p:spTree>
    <p:extLst>
      <p:ext uri="{BB962C8B-B14F-4D97-AF65-F5344CB8AC3E}">
        <p14:creationId xmlns:p14="http://schemas.microsoft.com/office/powerpoint/2010/main" val="1811235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接下来介绍预取引擎。</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25</a:t>
            </a:fld>
            <a:endParaRPr lang="en-US"/>
          </a:p>
        </p:txBody>
      </p:sp>
    </p:spTree>
    <p:extLst>
      <p:ext uri="{BB962C8B-B14F-4D97-AF65-F5344CB8AC3E}">
        <p14:creationId xmlns:p14="http://schemas.microsoft.com/office/powerpoint/2010/main" val="104772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While the prefetch idea sounds easy, implementing a robust prefetch protocol</a:t>
            </a:r>
            <a:r>
              <a:rPr lang="zh-CN" altLang="en-US"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 </a:t>
            </a:r>
            <a:r>
              <a:rPr lang="en-US" altLang="zh-CN"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has several challenges</a:t>
            </a:r>
            <a:r>
              <a:rPr lang="zh-CN" altLang="en-US"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。第一个挑战是，预取可能会导致应用性能损失。如下图所示，在不少情况下，</a:t>
            </a:r>
            <a:r>
              <a:rPr lang="zh-CN" altLang="en-US" sz="1200" dirty="0">
                <a:latin typeface="Microsoft YaHei" panose="020B0503020204020204" pitchFamily="34" charset="-122"/>
                <a:ea typeface="Microsoft YaHei" panose="020B0503020204020204" pitchFamily="34" charset="-122"/>
                <a:cs typeface="Microsoft YaHei" charset="0"/>
              </a:rPr>
              <a:t>松弛间隔不足以覆盖一致性维护，导致虚拟设备</a:t>
            </a:r>
            <a:r>
              <a:rPr lang="en-US" altLang="zh-CN" sz="1200" dirty="0">
                <a:latin typeface="Microsoft YaHei" panose="020B0503020204020204" pitchFamily="34" charset="-122"/>
                <a:ea typeface="Microsoft YaHei" panose="020B0503020204020204" pitchFamily="34" charset="-122"/>
                <a:cs typeface="Microsoft YaHei" charset="0"/>
              </a:rPr>
              <a:t>B</a:t>
            </a:r>
            <a:r>
              <a:rPr lang="zh-CN" altLang="en-US" sz="1200" dirty="0">
                <a:latin typeface="Microsoft YaHei" panose="020B0503020204020204" pitchFamily="34" charset="-122"/>
                <a:ea typeface="Microsoft YaHei" panose="020B0503020204020204" pitchFamily="34" charset="-122"/>
                <a:cs typeface="Microsoft YaHei" charset="0"/>
              </a:rPr>
              <a:t>访问共享内存的时候，预取还没有完成。此时设备</a:t>
            </a:r>
            <a:r>
              <a:rPr lang="en-US" altLang="zh-CN" sz="1200" dirty="0">
                <a:latin typeface="Microsoft YaHei" panose="020B0503020204020204" pitchFamily="34" charset="-122"/>
                <a:ea typeface="Microsoft YaHei" panose="020B0503020204020204" pitchFamily="34" charset="-122"/>
                <a:cs typeface="Microsoft YaHei" charset="0"/>
              </a:rPr>
              <a:t>B</a:t>
            </a:r>
            <a:r>
              <a:rPr lang="zh-CN" altLang="en-US" sz="1200" dirty="0">
                <a:latin typeface="Microsoft YaHei" panose="020B0503020204020204" pitchFamily="34" charset="-122"/>
                <a:ea typeface="Microsoft YaHei" panose="020B0503020204020204" pitchFamily="34" charset="-122"/>
                <a:cs typeface="Microsoft YaHei" charset="0"/>
              </a:rPr>
              <a:t>只能阻塞等待，导致最后读取操作超时，应用发生丢帧等现象。</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26</a:t>
            </a:fld>
            <a:endParaRPr lang="en-US"/>
          </a:p>
        </p:txBody>
      </p:sp>
    </p:spTree>
    <p:extLst>
      <p:ext uri="{BB962C8B-B14F-4D97-AF65-F5344CB8AC3E}">
        <p14:creationId xmlns:p14="http://schemas.microsoft.com/office/powerpoint/2010/main" val="319283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为了解决这个问题，我们提出了半异步预取的协议。其关键就是让客户机驱动提前预测松弛间隔能否覆盖预取的时间开销。假如说不够，那么</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driver A</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proactively blocks to compensate for the time delta, so that device B will not be blocked when reading from the shared memory.</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27</a:t>
            </a:fld>
            <a:endParaRPr lang="en-US"/>
          </a:p>
        </p:txBody>
      </p:sp>
    </p:spTree>
    <p:extLst>
      <p:ext uri="{BB962C8B-B14F-4D97-AF65-F5344CB8AC3E}">
        <p14:creationId xmlns:p14="http://schemas.microsoft.com/office/powerpoint/2010/main" val="1471664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Besides, prefetch has another challenge: it involves multiple predictions that can be inaccurate. (click) To solve the problem,</a:t>
            </a:r>
            <a:r>
              <a:rPr lang="en-US" altLang="zh-CN" sz="1200" dirty="0">
                <a:latin typeface="Microsoft YaHei" panose="020B0503020204020204" pitchFamily="34" charset="-122"/>
                <a:ea typeface="Microsoft YaHei" panose="020B0503020204020204" pitchFamily="34" charset="-122"/>
                <a:cs typeface="Microsoft YaHei" charset="0"/>
              </a:rPr>
              <a:t> we use twin hypergraphs</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to collect various cross-layer data to facilitate the predictions…</a:t>
            </a:r>
          </a:p>
        </p:txBody>
      </p:sp>
      <p:sp>
        <p:nvSpPr>
          <p:cNvPr id="4" name="Slide Number Placeholder 3"/>
          <p:cNvSpPr>
            <a:spLocks noGrp="1"/>
          </p:cNvSpPr>
          <p:nvPr>
            <p:ph type="sldNum" sz="quarter" idx="5"/>
          </p:nvPr>
        </p:nvSpPr>
        <p:spPr/>
        <p:txBody>
          <a:bodyPr/>
          <a:lstStyle/>
          <a:p>
            <a:fld id="{22391FB9-8D8B-4721-9B3B-2FFBF9B1007B}" type="slidenum">
              <a:rPr lang="en-US" smtClean="0"/>
              <a:t>28</a:t>
            </a:fld>
            <a:endParaRPr lang="en-US"/>
          </a:p>
        </p:txBody>
      </p:sp>
    </p:spTree>
    <p:extLst>
      <p:ext uri="{BB962C8B-B14F-4D97-AF65-F5344CB8AC3E}">
        <p14:creationId xmlns:p14="http://schemas.microsoft.com/office/powerpoint/2010/main" val="483463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Besides, prefetch has another challenge: it involves multiple predictions that can be inaccurate. (click) To solve the problem,</a:t>
            </a:r>
            <a:r>
              <a:rPr lang="en-US" altLang="zh-CN" sz="1200" dirty="0">
                <a:latin typeface="Microsoft YaHei" panose="020B0503020204020204" pitchFamily="34" charset="-122"/>
                <a:ea typeface="Microsoft YaHei" panose="020B0503020204020204" pitchFamily="34" charset="-122"/>
                <a:cs typeface="Microsoft YaHei" charset="0"/>
              </a:rPr>
              <a:t> we use twin hypergraphs</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to collect various cross-layer data to facilitate the predictions. </a:t>
            </a:r>
            <a:r>
              <a:rPr lang="zh-CN" altLang="en-US" sz="1200" dirty="0">
                <a:latin typeface="Microsoft YaHei" panose="020B0503020204020204" pitchFamily="34" charset="-122"/>
                <a:ea typeface="Microsoft YaHei" panose="020B0503020204020204" pitchFamily="34" charset="-122"/>
                <a:cs typeface="Microsoft YaHei" charset="0"/>
              </a:rPr>
              <a:t>如下方的图所示，两个超图分别</a:t>
            </a:r>
            <a:r>
              <a:rPr lang="en-US" altLang="zh-CN" sz="1200" dirty="0">
                <a:latin typeface="Microsoft YaHei" panose="020B0503020204020204" pitchFamily="34" charset="-122"/>
                <a:ea typeface="Microsoft YaHei" panose="020B0503020204020204" pitchFamily="34" charset="-122"/>
                <a:cs typeface="Microsoft YaHei" charset="0"/>
              </a:rPr>
              <a:t>model</a:t>
            </a:r>
            <a:r>
              <a:rPr lang="zh-CN" altLang="en-US" sz="1200" dirty="0">
                <a:latin typeface="Microsoft YaHei" panose="020B0503020204020204" pitchFamily="34" charset="-122"/>
                <a:ea typeface="Microsoft YaHei" panose="020B0503020204020204" pitchFamily="34" charset="-122"/>
                <a:cs typeface="Microsoft YaHei" charset="0"/>
              </a:rPr>
              <a:t>虚拟设备和物理设备的数据流。我们使用两个超图是因为虚拟设备和物理设备的拓扑不一定相同，比如说如果底层没有硬件编解码器，我们就只能软件解码视频，此时虚拟</a:t>
            </a:r>
            <a:r>
              <a:rPr lang="en-US" altLang="zh-CN" sz="1200" dirty="0">
                <a:latin typeface="Microsoft YaHei" panose="020B0503020204020204" pitchFamily="34" charset="-122"/>
                <a:ea typeface="Microsoft YaHei" panose="020B0503020204020204" pitchFamily="34" charset="-122"/>
                <a:cs typeface="Microsoft YaHei" charset="0"/>
              </a:rPr>
              <a:t>codec</a:t>
            </a:r>
            <a:r>
              <a:rPr lang="zh-CN" altLang="en-US" sz="1200" dirty="0">
                <a:latin typeface="Microsoft YaHei" panose="020B0503020204020204" pitchFamily="34" charset="-122"/>
                <a:ea typeface="Microsoft YaHei" panose="020B0503020204020204" pitchFamily="34" charset="-122"/>
                <a:cs typeface="Microsoft YaHei" charset="0"/>
              </a:rPr>
              <a:t>设备就应该对应到物理</a:t>
            </a:r>
            <a:r>
              <a:rPr lang="en-US" altLang="zh-CN" sz="1200" dirty="0">
                <a:latin typeface="Microsoft YaHei" panose="020B0503020204020204" pitchFamily="34" charset="-122"/>
                <a:ea typeface="Microsoft YaHei" panose="020B0503020204020204" pitchFamily="34" charset="-122"/>
                <a:cs typeface="Microsoft YaHei" charset="0"/>
              </a:rPr>
              <a:t>CPU</a:t>
            </a:r>
            <a:r>
              <a:rPr lang="zh-CN" altLang="en-US" sz="1200" dirty="0">
                <a:latin typeface="Microsoft YaHei" panose="020B0503020204020204" pitchFamily="34" charset="-122"/>
                <a:ea typeface="Microsoft YaHei" panose="020B0503020204020204" pitchFamily="34" charset="-122"/>
                <a:cs typeface="Microsoft YaHei" charset="0"/>
              </a:rPr>
              <a:t>上。</a:t>
            </a:r>
            <a:r>
              <a:rPr lang="en-US" altLang="zh-CN" sz="1200" dirty="0">
                <a:latin typeface="Microsoft YaHei" panose="020B0503020204020204" pitchFamily="34" charset="-122"/>
                <a:ea typeface="Microsoft YaHei" panose="020B0503020204020204" pitchFamily="34" charset="-122"/>
                <a:cs typeface="Microsoft YaHei" charset="0"/>
              </a:rPr>
              <a:t>We categorize individual SVM regions into data flows to facilitate predictions of newly allocated </a:t>
            </a:r>
            <a:r>
              <a:rPr lang="en-US" altLang="zh-CN" sz="1200" dirty="0" err="1">
                <a:latin typeface="Microsoft YaHei" panose="020B0503020204020204" pitchFamily="34" charset="-122"/>
                <a:ea typeface="Microsoft YaHei" panose="020B0503020204020204" pitchFamily="34" charset="-122"/>
                <a:cs typeface="Microsoft YaHei" charset="0"/>
              </a:rPr>
              <a:t>svm</a:t>
            </a:r>
            <a:r>
              <a:rPr lang="en-US" altLang="zh-CN" sz="1200" dirty="0">
                <a:latin typeface="Microsoft YaHei" panose="020B0503020204020204" pitchFamily="34" charset="-122"/>
                <a:ea typeface="Microsoft YaHei" panose="020B0503020204020204" pitchFamily="34" charset="-122"/>
                <a:cs typeface="Microsoft YaHei" charset="0"/>
              </a:rPr>
              <a:t> regions. Since new regions do not have usage history, so we use information from their associated data flow for more accurate predictions.</a:t>
            </a:r>
          </a:p>
        </p:txBody>
      </p:sp>
      <p:sp>
        <p:nvSpPr>
          <p:cNvPr id="4" name="Slide Number Placeholder 3"/>
          <p:cNvSpPr>
            <a:spLocks noGrp="1"/>
          </p:cNvSpPr>
          <p:nvPr>
            <p:ph type="sldNum" sz="quarter" idx="5"/>
          </p:nvPr>
        </p:nvSpPr>
        <p:spPr/>
        <p:txBody>
          <a:bodyPr/>
          <a:lstStyle/>
          <a:p>
            <a:fld id="{22391FB9-8D8B-4721-9B3B-2FFBF9B1007B}" type="slidenum">
              <a:rPr lang="en-US" smtClean="0"/>
              <a:t>29</a:t>
            </a:fld>
            <a:endParaRPr lang="en-US"/>
          </a:p>
        </p:txBody>
      </p:sp>
    </p:spTree>
    <p:extLst>
      <p:ext uri="{BB962C8B-B14F-4D97-AF65-F5344CB8AC3E}">
        <p14:creationId xmlns:p14="http://schemas.microsoft.com/office/powerpoint/2010/main" val="198755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When developing, testing and deploying emerging apps, mobile emulators play an important role, due to their unique advantages. Firstly, cost efficiency. With mobile emulators you don’t need to purchase physical devices anymore, especially considering that those new mobile platforms are quite expensive. You don’t want to buy a smart car before staring to developing an app on it, right. Besides, mobile emulators enables cool features like memory inspection and snapshots.</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a:t>
            </a:fld>
            <a:endParaRPr lang="en-US"/>
          </a:p>
        </p:txBody>
      </p:sp>
    </p:spTree>
    <p:extLst>
      <p:ext uri="{BB962C8B-B14F-4D97-AF65-F5344CB8AC3E}">
        <p14:creationId xmlns:p14="http://schemas.microsoft.com/office/powerpoint/2010/main" val="249538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然后我们介绍虚拟指令屏障。</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30</a:t>
            </a:fld>
            <a:endParaRPr lang="en-US"/>
          </a:p>
        </p:txBody>
      </p:sp>
    </p:spTree>
    <p:extLst>
      <p:ext uri="{BB962C8B-B14F-4D97-AF65-F5344CB8AC3E}">
        <p14:creationId xmlns:p14="http://schemas.microsoft.com/office/powerpoint/2010/main" val="331868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The background problem of the mechanism is that </a:t>
            </a:r>
            <a:r>
              <a:rPr lang="en-US" dirty="0"/>
              <a:t>virtual devices and the guest are scheduled independently. </a:t>
            </a:r>
            <a:r>
              <a:rPr lang="en-US" altLang="zh-CN" sz="1200" dirty="0">
                <a:latin typeface="Microsoft YaHei" panose="020B0503020204020204" pitchFamily="34" charset="-122"/>
                <a:ea typeface="Microsoft YaHei" panose="020B0503020204020204" pitchFamily="34" charset="-122"/>
                <a:cs typeface="Microsoft YaHei" charset="0"/>
              </a:rPr>
              <a:t>As shown in the figure, guest drivers dispatch asynchronous commands to virtual devices.</a:t>
            </a:r>
            <a:r>
              <a:rPr lang="zh-CN" altLang="en-US" sz="1200" kern="1200" dirty="0">
                <a:effectLst/>
                <a:latin typeface="Microsoft YaHei" panose="020B0503020204020204" pitchFamily="34" charset="-122"/>
                <a:ea typeface="Microsoft YaHei" panose="020B0503020204020204" pitchFamily="34" charset="-122"/>
                <a:cs typeface="Microsoft YaHei" charset="0"/>
              </a:rPr>
              <a:t> </a:t>
            </a:r>
            <a:r>
              <a:rPr lang="en-US" altLang="zh-CN" sz="1200" kern="1200" dirty="0">
                <a:effectLst/>
                <a:latin typeface="Microsoft YaHei" panose="020B0503020204020204" pitchFamily="34" charset="-122"/>
                <a:ea typeface="Microsoft YaHei" panose="020B0503020204020204" pitchFamily="34" charset="-122"/>
                <a:cs typeface="Microsoft YaHei" charset="0"/>
              </a:rPr>
              <a:t>The guest drivers can ensure that the write command is dispatched before the read (click), by using synchronization primitives like mutex locks</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31</a:t>
            </a:fld>
            <a:endParaRPr lang="en-US"/>
          </a:p>
        </p:txBody>
      </p:sp>
    </p:spTree>
    <p:extLst>
      <p:ext uri="{BB962C8B-B14F-4D97-AF65-F5344CB8AC3E}">
        <p14:creationId xmlns:p14="http://schemas.microsoft.com/office/powerpoint/2010/main" val="1400748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00"/>
                </a:solidFill>
                <a:effectLst/>
                <a:latin typeface="Microsoft YaHei" panose="020B0503020204020204" pitchFamily="34" charset="-122"/>
                <a:ea typeface="Microsoft YaHei" panose="020B0503020204020204" pitchFamily="34" charset="-122"/>
                <a:cs typeface="Microsoft YaHei" panose="020B0503020204020204" pitchFamily="34" charset="-122"/>
              </a:rPr>
              <a:t>The background problem of the mechanism is that </a:t>
            </a:r>
            <a:r>
              <a:rPr lang="en-US" dirty="0"/>
              <a:t>virtual devices and the guest are scheduled independently. </a:t>
            </a:r>
            <a:r>
              <a:rPr lang="en-US" altLang="zh-CN" sz="1200" dirty="0">
                <a:latin typeface="Microsoft YaHei" panose="020B0503020204020204" pitchFamily="34" charset="-122"/>
                <a:ea typeface="Microsoft YaHei" panose="020B0503020204020204" pitchFamily="34" charset="-122"/>
                <a:cs typeface="Microsoft YaHei" charset="0"/>
              </a:rPr>
              <a:t>As shown in the figure, guest drivers dispatch asynchronous commands to virtual devices.</a:t>
            </a:r>
            <a:r>
              <a:rPr lang="zh-CN" altLang="en-US" sz="1200" kern="1200" dirty="0">
                <a:effectLst/>
                <a:latin typeface="Microsoft YaHei" panose="020B0503020204020204" pitchFamily="34" charset="-122"/>
                <a:ea typeface="Microsoft YaHei" panose="020B0503020204020204" pitchFamily="34" charset="-122"/>
                <a:cs typeface="Microsoft YaHei" charset="0"/>
              </a:rPr>
              <a:t> </a:t>
            </a:r>
            <a:r>
              <a:rPr lang="en-US" altLang="zh-CN" sz="1200" kern="1200" dirty="0">
                <a:effectLst/>
                <a:latin typeface="Microsoft YaHei" panose="020B0503020204020204" pitchFamily="34" charset="-122"/>
                <a:ea typeface="Microsoft YaHei" panose="020B0503020204020204" pitchFamily="34" charset="-122"/>
                <a:cs typeface="Microsoft YaHei" charset="0"/>
              </a:rPr>
              <a:t>The guest drivers can ensure that the write command is dispatched before the read (click), by using synchronization primitives like mutex locks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effectLst/>
                <a:latin typeface="+mn-lt"/>
                <a:ea typeface="+mn-ea"/>
                <a:cs typeface="+mn-cs"/>
              </a:rPr>
              <a:t>. </a:t>
            </a:r>
            <a:r>
              <a:rPr lang="en-US" altLang="zh-CN" sz="1200" kern="1200" dirty="0">
                <a:effectLst/>
                <a:latin typeface="Microsoft YaHei" panose="020B0503020204020204" pitchFamily="34" charset="-122"/>
                <a:ea typeface="Microsoft YaHei" panose="020B0503020204020204" pitchFamily="34" charset="-122"/>
                <a:cs typeface="Microsoft YaHei" charset="0"/>
              </a:rPr>
              <a:t>But host virtual devices are independently scheduled, and if the emulator does nothing to order cross-device commands, out-of-order execution will happen.</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32</a:t>
            </a:fld>
            <a:endParaRPr lang="en-US"/>
          </a:p>
        </p:txBody>
      </p:sp>
    </p:spTree>
    <p:extLst>
      <p:ext uri="{BB962C8B-B14F-4D97-AF65-F5344CB8AC3E}">
        <p14:creationId xmlns:p14="http://schemas.microsoft.com/office/powerpoint/2010/main" val="3492826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为了解决这个问题，主流模拟器普遍采取原子操作的经典方案。它的机制原理如图所示，就是让</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Codec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编解码驱动发出写指令后，等待</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vCodec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虚拟设备真正写完，然后再继续。虽然此时虚拟设备确实一定先写后读，但是问题就是</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codec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驱动被阻塞，后续任务会因为无法及时被处理，降低吞吐量。</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(click) The essential challenge to efficient access ordering is that</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33</a:t>
            </a:fld>
            <a:endParaRPr lang="en-US"/>
          </a:p>
        </p:txBody>
      </p:sp>
    </p:spTree>
    <p:extLst>
      <p:ext uri="{BB962C8B-B14F-4D97-AF65-F5344CB8AC3E}">
        <p14:creationId xmlns:p14="http://schemas.microsoft.com/office/powerpoint/2010/main" val="2008054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04EE7-3720-5569-0750-7D7FA5C2D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EAF39-B022-F93D-68D9-B646C2CD9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5256C-3B68-2C29-4C3D-8E920CECC4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为了解决这个问题，主流模拟器普遍采取原子操作的经典方案。它的机制原理如图所示，就是让</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Codec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编解码驱动发出写指令后，等待</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vCodec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虚拟设备真正写完，然后再继续。虽然此时虚拟设备确实一定先写后读，但是问题就是</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codec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驱动被阻塞，后续任务会因为无法及时被处理，降低吞吐量。</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(click) The essential challenge to efficient access ordering is that</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command orders are only known to the guest, but need to be enforced in the host, leading to frequent guest-host control synchronizations that bring non-trivial overhead.</a:t>
            </a:r>
            <a:endParaRPr lang="en-US" dirty="0"/>
          </a:p>
        </p:txBody>
      </p:sp>
      <p:sp>
        <p:nvSpPr>
          <p:cNvPr id="4" name="Slide Number Placeholder 3">
            <a:extLst>
              <a:ext uri="{FF2B5EF4-FFF2-40B4-BE49-F238E27FC236}">
                <a16:creationId xmlns:a16="http://schemas.microsoft.com/office/drawing/2014/main" id="{31E686D5-1163-39C4-41E8-0886C47B98A9}"/>
              </a:ext>
            </a:extLst>
          </p:cNvPr>
          <p:cNvSpPr>
            <a:spLocks noGrp="1"/>
          </p:cNvSpPr>
          <p:nvPr>
            <p:ph type="sldNum" sz="quarter" idx="5"/>
          </p:nvPr>
        </p:nvSpPr>
        <p:spPr/>
        <p:txBody>
          <a:bodyPr/>
          <a:lstStyle/>
          <a:p>
            <a:fld id="{22391FB9-8D8B-4721-9B3B-2FFBF9B1007B}" type="slidenum">
              <a:rPr lang="en-US" smtClean="0"/>
              <a:t>34</a:t>
            </a:fld>
            <a:endParaRPr lang="en-US"/>
          </a:p>
        </p:txBody>
      </p:sp>
    </p:spTree>
    <p:extLst>
      <p:ext uri="{BB962C8B-B14F-4D97-AF65-F5344CB8AC3E}">
        <p14:creationId xmlns:p14="http://schemas.microsoft.com/office/powerpoint/2010/main" val="689345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Therefore, we propose virtual command fences. The core idea of the mechanism is to (click) push order semantics from the guest down to the host</a:t>
            </a:r>
            <a:r>
              <a:rPr lang="zh-CN" altLang="en-US" sz="1200" dirty="0">
                <a:latin typeface="Microsoft YaHei" panose="020B0503020204020204" pitchFamily="34" charset="-122"/>
                <a:ea typeface="Microsoft YaHei" panose="020B0503020204020204" pitchFamily="34" charset="-122"/>
                <a:cs typeface="Microsoft YaHei" charset="0"/>
              </a:rPr>
              <a:t>，这样宿主机就可以根据传下来的语义自行同步，无需客户机参与。具体而言，我们成对使用两种屏障指令，</a:t>
            </a:r>
            <a:r>
              <a:rPr lang="en-US" altLang="zh-CN" sz="1200" dirty="0">
                <a:latin typeface="Microsoft YaHei" panose="020B0503020204020204" pitchFamily="34" charset="-122"/>
                <a:ea typeface="Microsoft YaHei" panose="020B0503020204020204" pitchFamily="34" charset="-122"/>
                <a:cs typeface="Microsoft YaHei" charset="0"/>
              </a:rPr>
              <a:t>signal </a:t>
            </a:r>
            <a:r>
              <a:rPr lang="zh-CN" altLang="en-US" sz="1200" dirty="0">
                <a:latin typeface="Microsoft YaHei" panose="020B0503020204020204" pitchFamily="34" charset="-122"/>
                <a:ea typeface="Microsoft YaHei" panose="020B0503020204020204" pitchFamily="34" charset="-122"/>
                <a:cs typeface="Microsoft YaHei" charset="0"/>
              </a:rPr>
              <a:t>屏障和 </a:t>
            </a:r>
            <a:r>
              <a:rPr lang="en-US" altLang="zh-CN" sz="1200" dirty="0">
                <a:latin typeface="Microsoft YaHei" panose="020B0503020204020204" pitchFamily="34" charset="-122"/>
                <a:ea typeface="Microsoft YaHei" panose="020B0503020204020204" pitchFamily="34" charset="-122"/>
                <a:cs typeface="Microsoft YaHei" charset="0"/>
              </a:rPr>
              <a:t>wait </a:t>
            </a:r>
            <a:r>
              <a:rPr lang="zh-CN" altLang="en-US" sz="1200" dirty="0">
                <a:latin typeface="Microsoft YaHei" panose="020B0503020204020204" pitchFamily="34" charset="-122"/>
                <a:ea typeface="Microsoft YaHei" panose="020B0503020204020204" pitchFamily="34" charset="-122"/>
                <a:cs typeface="Microsoft YaHei" charset="0"/>
              </a:rPr>
              <a:t>屏障，来表示指令执行顺序。</a:t>
            </a:r>
            <a:r>
              <a:rPr lang="en-US" altLang="zh-CN" sz="1200" dirty="0">
                <a:latin typeface="Microsoft YaHei" panose="020B0503020204020204" pitchFamily="34" charset="-122"/>
                <a:ea typeface="Microsoft YaHei" panose="020B0503020204020204" pitchFamily="34" charset="-122"/>
                <a:cs typeface="Microsoft YaHei" charset="0"/>
              </a:rPr>
              <a:t>As shown in the bottom half of the figure, all the commands before the green signal fence (including the </a:t>
            </a:r>
            <a:r>
              <a:rPr lang="en-US" altLang="zh-CN" sz="1200" dirty="0" err="1">
                <a:latin typeface="Microsoft YaHei" panose="020B0503020204020204" pitchFamily="34" charset="-122"/>
                <a:ea typeface="Microsoft YaHei" panose="020B0503020204020204" pitchFamily="34" charset="-122"/>
                <a:cs typeface="Microsoft YaHei" charset="0"/>
              </a:rPr>
              <a:t>vCodec</a:t>
            </a:r>
            <a:r>
              <a:rPr lang="en-US" altLang="zh-CN" sz="1200" dirty="0">
                <a:latin typeface="Microsoft YaHei" panose="020B0503020204020204" pitchFamily="34" charset="-122"/>
                <a:ea typeface="Microsoft YaHei" panose="020B0503020204020204" pitchFamily="34" charset="-122"/>
                <a:cs typeface="Microsoft YaHei" charset="0"/>
              </a:rPr>
              <a:t> write) must happen before the orange wait fence, and therefore, before any subsequent commands including the </a:t>
            </a:r>
            <a:r>
              <a:rPr lang="en-US" altLang="zh-CN" sz="1200" dirty="0" err="1">
                <a:latin typeface="Microsoft YaHei" panose="020B0503020204020204" pitchFamily="34" charset="-122"/>
                <a:ea typeface="Microsoft YaHei" panose="020B0503020204020204" pitchFamily="34" charset="-122"/>
                <a:cs typeface="Microsoft YaHei" charset="0"/>
              </a:rPr>
              <a:t>vGPU</a:t>
            </a:r>
            <a:r>
              <a:rPr lang="en-US" altLang="zh-CN" sz="1200" dirty="0">
                <a:latin typeface="Microsoft YaHei" panose="020B0503020204020204" pitchFamily="34" charset="-122"/>
                <a:ea typeface="Microsoft YaHei" panose="020B0503020204020204" pitchFamily="34" charset="-122"/>
                <a:cs typeface="Microsoft YaHei" charset="0"/>
              </a:rPr>
              <a:t> read. And that’s how virtual fences work.</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35</a:t>
            </a:fld>
            <a:endParaRPr lang="en-US"/>
          </a:p>
        </p:txBody>
      </p:sp>
    </p:spTree>
    <p:extLst>
      <p:ext uri="{BB962C8B-B14F-4D97-AF65-F5344CB8AC3E}">
        <p14:creationId xmlns:p14="http://schemas.microsoft.com/office/powerpoint/2010/main" val="2818200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We integrated the above designs, implemented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vSoC</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and compared it against five mainstream mobile emulators Due to time restraints, I will only introduce application benchmark results, </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应用选择了表中的</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50</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个新兴应用以及</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Google Play</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的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Top-25 </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热门应用。</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36</a:t>
            </a:fld>
            <a:endParaRPr lang="en-US"/>
          </a:p>
        </p:txBody>
      </p:sp>
    </p:spTree>
    <p:extLst>
      <p:ext uri="{BB962C8B-B14F-4D97-AF65-F5344CB8AC3E}">
        <p14:creationId xmlns:p14="http://schemas.microsoft.com/office/powerpoint/2010/main" val="4192097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For emerging apps,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vSoC</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runs at nearly full FPS on all the five app categories and can achieve 1.8-9</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times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FPS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compared to other emulators.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vSoC</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reduces latency by 35%-62% as well.</a:t>
            </a:r>
            <a:r>
              <a:rPr lang="zh-CN" altLang="en-US" sz="1200" dirty="0">
                <a:latin typeface="Microsoft YaHei" panose="020B0503020204020204" pitchFamily="34" charset="-122"/>
                <a:ea typeface="Microsoft YaHei" panose="020B0503020204020204" pitchFamily="34" charset="-122"/>
                <a:cs typeface="Microsoft YaHei" charset="0"/>
              </a:rPr>
              <a:t> </a:t>
            </a:r>
            <a:r>
              <a:rPr lang="en-US" altLang="zh-CN" sz="1200" dirty="0">
                <a:latin typeface="Microsoft YaHei" panose="020B0503020204020204" pitchFamily="34" charset="-122"/>
                <a:ea typeface="Microsoft YaHei" panose="020B0503020204020204" pitchFamily="34" charset="-122"/>
                <a:cs typeface="Microsoft YaHei" charset="0"/>
              </a:rPr>
              <a:t>The significant performance improvements are because </a:t>
            </a:r>
            <a:r>
              <a:rPr lang="zh-CN" altLang="en-US" sz="1200" dirty="0">
                <a:latin typeface="Microsoft YaHei" panose="020B0503020204020204" pitchFamily="34" charset="-122"/>
                <a:ea typeface="Microsoft YaHei" panose="020B0503020204020204" pitchFamily="34" charset="-122"/>
                <a:cs typeface="Microsoft YaHei" charset="0"/>
              </a:rPr>
              <a:t>新兴应用频繁和多个设备交互，所以我们对于共享内存的提升效果显著。</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37</a:t>
            </a:fld>
            <a:endParaRPr lang="en-US"/>
          </a:p>
        </p:txBody>
      </p:sp>
    </p:spTree>
    <p:extLst>
      <p:ext uri="{BB962C8B-B14F-4D97-AF65-F5344CB8AC3E}">
        <p14:creationId xmlns:p14="http://schemas.microsoft.com/office/powerpoint/2010/main" val="1996473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就热门应用而言，虽然他们并不会那么频繁地使用各种设备，但是很多移动系统服务（比如安卓的</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UI</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库）也会用到共享内存，所以我们的设计也可以提升他们的</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FPS</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38</a:t>
            </a:fld>
            <a:endParaRPr lang="en-US"/>
          </a:p>
        </p:txBody>
      </p:sp>
    </p:spTree>
    <p:extLst>
      <p:ext uri="{BB962C8B-B14F-4D97-AF65-F5344CB8AC3E}">
        <p14:creationId xmlns:p14="http://schemas.microsoft.com/office/powerpoint/2010/main" val="4014962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That’s the end of my talk, thank you for listening!</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39</a:t>
            </a:fld>
            <a:endParaRPr lang="en-US"/>
          </a:p>
        </p:txBody>
      </p:sp>
    </p:spTree>
    <p:extLst>
      <p:ext uri="{BB962C8B-B14F-4D97-AF65-F5344CB8AC3E}">
        <p14:creationId xmlns:p14="http://schemas.microsoft.com/office/powerpoint/2010/main" val="34856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Nevertheless, emerging apps perform badly on mobile emulators. As shown in the table, even the state-of-the-art mobile emulators can only achieve half framerate and twice end-to-end latency compared to physical devices.</a:t>
            </a:r>
            <a:r>
              <a:rPr lang="zh-CN" altLang="en-US" dirty="0"/>
              <a:t> </a:t>
            </a:r>
            <a:r>
              <a:rPr lang="en-US" altLang="zh-CN" dirty="0"/>
              <a:t>An intuitive video is provided on the right: Google Android Emulator, abbreviated as GAE, is much less smooth than physical device when playing UHD videos</a:t>
            </a:r>
            <a:r>
              <a:rPr lang="en-US" altLang="zh-CN" sz="1200" b="0" kern="1200" dirty="0">
                <a:solidFill>
                  <a:schemeClr val="tx1"/>
                </a:solidFill>
                <a:effectLst/>
                <a:latin typeface="+mn-lt"/>
                <a:ea typeface="+mn-ea"/>
                <a:cs typeface="+mn-cs"/>
              </a:rPr>
              <a:t>, seriously impacting developer experience.</a:t>
            </a:r>
            <a:endParaRPr lang="zh-CN" altLang="zh-CN" sz="1800" dirty="0">
              <a:effectLst/>
            </a:endParaRPr>
          </a:p>
        </p:txBody>
      </p:sp>
      <p:sp>
        <p:nvSpPr>
          <p:cNvPr id="4" name="Slide Number Placeholder 3"/>
          <p:cNvSpPr>
            <a:spLocks noGrp="1"/>
          </p:cNvSpPr>
          <p:nvPr>
            <p:ph type="sldNum" sz="quarter" idx="5"/>
          </p:nvPr>
        </p:nvSpPr>
        <p:spPr/>
        <p:txBody>
          <a:bodyPr/>
          <a:lstStyle/>
          <a:p>
            <a:fld id="{22391FB9-8D8B-4721-9B3B-2FFBF9B1007B}" type="slidenum">
              <a:rPr lang="en-US" smtClean="0"/>
              <a:t>4</a:t>
            </a:fld>
            <a:endParaRPr lang="en-US"/>
          </a:p>
        </p:txBody>
      </p:sp>
    </p:spTree>
    <p:extLst>
      <p:ext uri="{BB962C8B-B14F-4D97-AF65-F5344CB8AC3E}">
        <p14:creationId xmlns:p14="http://schemas.microsoft.com/office/powerpoint/2010/main" val="227304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On the other hand, I/O virtualization has been a hot area of research.</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Many related work has greatly improved the virtualization efficiency of various mobile hardware including CPU,</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display,</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GPU. What’s wrong then with the mobile emulators? </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dirty="0"/>
              <a:t>Therefore, our paper sets out to clear up the mystery.</a:t>
            </a:r>
          </a:p>
        </p:txBody>
      </p:sp>
      <p:sp>
        <p:nvSpPr>
          <p:cNvPr id="4" name="Slide Number Placeholder 3"/>
          <p:cNvSpPr>
            <a:spLocks noGrp="1"/>
          </p:cNvSpPr>
          <p:nvPr>
            <p:ph type="sldNum" sz="quarter" idx="5"/>
          </p:nvPr>
        </p:nvSpPr>
        <p:spPr/>
        <p:txBody>
          <a:bodyPr/>
          <a:lstStyle/>
          <a:p>
            <a:fld id="{22391FB9-8D8B-4721-9B3B-2FFBF9B1007B}" type="slidenum">
              <a:rPr lang="en-US" smtClean="0"/>
              <a:t>5</a:t>
            </a:fld>
            <a:endParaRPr lang="en-US"/>
          </a:p>
        </p:txBody>
      </p:sp>
    </p:spTree>
    <p:extLst>
      <p:ext uri="{BB962C8B-B14F-4D97-AF65-F5344CB8AC3E}">
        <p14:creationId xmlns:p14="http://schemas.microsoft.com/office/powerpoint/2010/main" val="45647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reveal the cause of undesirable emulator performance …</a:t>
            </a:r>
          </a:p>
          <a:p>
            <a:endParaRPr lang="en-US" dirty="0"/>
          </a:p>
          <a:p>
            <a:r>
              <a:rPr lang="en-US" dirty="0"/>
              <a:t>Let’s begin with the memory architecture discrepancy.</a:t>
            </a:r>
          </a:p>
        </p:txBody>
      </p:sp>
      <p:sp>
        <p:nvSpPr>
          <p:cNvPr id="4" name="Slide Number Placeholder 3"/>
          <p:cNvSpPr>
            <a:spLocks noGrp="1"/>
          </p:cNvSpPr>
          <p:nvPr>
            <p:ph type="sldNum" sz="quarter" idx="5"/>
          </p:nvPr>
        </p:nvSpPr>
        <p:spPr/>
        <p:txBody>
          <a:bodyPr/>
          <a:lstStyle/>
          <a:p>
            <a:fld id="{22391FB9-8D8B-4721-9B3B-2FFBF9B1007B}" type="slidenum">
              <a:rPr lang="en-US" smtClean="0"/>
              <a:t>6</a:t>
            </a:fld>
            <a:endParaRPr lang="en-US"/>
          </a:p>
        </p:txBody>
      </p:sp>
    </p:spTree>
    <p:extLst>
      <p:ext uri="{BB962C8B-B14F-4D97-AF65-F5344CB8AC3E}">
        <p14:creationId xmlns:p14="http://schemas.microsoft.com/office/powerpoint/2010/main" val="33390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Mobile hardware typically uses a unified design for better power efficiency: …</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各种硬件设备都被打包到一个芯片里，并且通过高通量总线共享一块物理内存。</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Let’s see a Qualcomm SoC example…</a:t>
            </a:r>
          </a:p>
          <a:p>
            <a:pPr algn="just"/>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7</a:t>
            </a:fld>
            <a:endParaRPr lang="en-US"/>
          </a:p>
        </p:txBody>
      </p:sp>
    </p:spTree>
    <p:extLst>
      <p:ext uri="{BB962C8B-B14F-4D97-AF65-F5344CB8AC3E}">
        <p14:creationId xmlns:p14="http://schemas.microsoft.com/office/powerpoint/2010/main" val="271652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Mobile hardware typically uses a unified design for better power efficiency: …</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各种硬件设备都被打包到一个芯片里，并且通过高通量总线共享一块物理内存。</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Let’s see a Qualcomm SoC example. You can see that the numerous mobile devices on the left physically share a piece of memory highlighted in red.</a:t>
            </a:r>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8</a:t>
            </a:fld>
            <a:endParaRPr lang="en-US"/>
          </a:p>
        </p:txBody>
      </p:sp>
    </p:spTree>
    <p:extLst>
      <p:ext uri="{BB962C8B-B14F-4D97-AF65-F5344CB8AC3E}">
        <p14:creationId xmlns:p14="http://schemas.microsoft.com/office/powerpoint/2010/main" val="936865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On the other hand, desktop hardware are modular and loosely coupled.</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毕竟对于</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PC/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服务器硬件，如果坏了一块得能够及时更换才行。因此，桌面硬件通过（例如</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PCIe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或者</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USB</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）总线和</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CPU</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相连。并且，由于很多高通量的设备（比如说</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GPU</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），它们距离</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CPU</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内存较远，所以通常会各自配备独立内存。</a:t>
            </a:r>
            <a:endPar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于是，对于移动模拟器来说，一个非常核心的问题就是，如何基于异构的独立内存，来为移动系统提供一种共享虚拟内存的假象。</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2391FB9-8D8B-4721-9B3B-2FFBF9B1007B}" type="slidenum">
              <a:rPr lang="en-US" smtClean="0"/>
              <a:t>9</a:t>
            </a:fld>
            <a:endParaRPr lang="en-US"/>
          </a:p>
        </p:txBody>
      </p:sp>
    </p:spTree>
    <p:extLst>
      <p:ext uri="{BB962C8B-B14F-4D97-AF65-F5344CB8AC3E}">
        <p14:creationId xmlns:p14="http://schemas.microsoft.com/office/powerpoint/2010/main" val="297169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51CD-D593-EF7E-C82E-F3116D7948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B0D105-9B4E-1F92-267C-576E53436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2546BB-D77A-9DAA-F0B7-77B2DC83E54C}"/>
              </a:ext>
            </a:extLst>
          </p:cNvPr>
          <p:cNvSpPr>
            <a:spLocks noGrp="1"/>
          </p:cNvSpPr>
          <p:nvPr>
            <p:ph type="dt" sz="half" idx="10"/>
          </p:nvPr>
        </p:nvSpPr>
        <p:spPr/>
        <p:txBody>
          <a:bodyPr/>
          <a:lstStyle/>
          <a:p>
            <a:fld id="{130F6281-9372-4D59-91FF-3AAC684D4FB8}" type="datetime1">
              <a:rPr lang="en-US" smtClean="0"/>
              <a:t>11/7/2024</a:t>
            </a:fld>
            <a:endParaRPr lang="en-US"/>
          </a:p>
        </p:txBody>
      </p:sp>
      <p:sp>
        <p:nvSpPr>
          <p:cNvPr id="5" name="Footer Placeholder 4">
            <a:extLst>
              <a:ext uri="{FF2B5EF4-FFF2-40B4-BE49-F238E27FC236}">
                <a16:creationId xmlns:a16="http://schemas.microsoft.com/office/drawing/2014/main" id="{E794A40A-BD17-ED6C-7AEE-314D83DF2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A9B0-9C90-32B6-D857-9D023D3855B4}"/>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3307849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678-0996-380B-F95D-E91A6E710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B8E7C3-6F09-D514-C137-DB56CBE6B1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B91ED-A76A-9C2C-712C-F17142D5C887}"/>
              </a:ext>
            </a:extLst>
          </p:cNvPr>
          <p:cNvSpPr>
            <a:spLocks noGrp="1"/>
          </p:cNvSpPr>
          <p:nvPr>
            <p:ph type="dt" sz="half" idx="10"/>
          </p:nvPr>
        </p:nvSpPr>
        <p:spPr/>
        <p:txBody>
          <a:bodyPr/>
          <a:lstStyle/>
          <a:p>
            <a:fld id="{AF62FE25-0B07-4F1C-BE56-0D93CFAC895A}" type="datetime1">
              <a:rPr lang="en-US" smtClean="0"/>
              <a:t>11/7/2024</a:t>
            </a:fld>
            <a:endParaRPr lang="en-US"/>
          </a:p>
        </p:txBody>
      </p:sp>
      <p:sp>
        <p:nvSpPr>
          <p:cNvPr id="5" name="Footer Placeholder 4">
            <a:extLst>
              <a:ext uri="{FF2B5EF4-FFF2-40B4-BE49-F238E27FC236}">
                <a16:creationId xmlns:a16="http://schemas.microsoft.com/office/drawing/2014/main" id="{FD660B83-E20C-23AC-992D-8B9C69A03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AAB2B-3833-558B-4B0F-D72B25CACFFC}"/>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3840792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845339-7CA9-D2BF-6EB5-4C9BB56337EA}"/>
              </a:ext>
            </a:extLst>
          </p:cNvPr>
          <p:cNvSpPr>
            <a:spLocks noGrp="1"/>
          </p:cNvSpPr>
          <p:nvPr>
            <p:ph type="title" orient="vert"/>
          </p:nvPr>
        </p:nvSpPr>
        <p:spPr>
          <a:xfrm>
            <a:off x="8724900" y="365125"/>
            <a:ext cx="3086996"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442B52-A73E-FF2B-0223-7B9658EF2CCB}"/>
              </a:ext>
            </a:extLst>
          </p:cNvPr>
          <p:cNvSpPr>
            <a:spLocks noGrp="1"/>
          </p:cNvSpPr>
          <p:nvPr>
            <p:ph type="body" orient="vert" idx="1"/>
          </p:nvPr>
        </p:nvSpPr>
        <p:spPr>
          <a:xfrm>
            <a:off x="355002" y="365125"/>
            <a:ext cx="8217498"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1BF85E1-888C-E411-AB0D-E3C04E93FD1E}"/>
              </a:ext>
            </a:extLst>
          </p:cNvPr>
          <p:cNvSpPr>
            <a:spLocks noGrp="1"/>
          </p:cNvSpPr>
          <p:nvPr>
            <p:ph type="dt" sz="half" idx="10"/>
          </p:nvPr>
        </p:nvSpPr>
        <p:spPr/>
        <p:txBody>
          <a:bodyPr/>
          <a:lstStyle/>
          <a:p>
            <a:fld id="{CB416FFF-DAA9-4594-828E-B36378A7B0BF}" type="datetime1">
              <a:rPr lang="en-US" smtClean="0"/>
              <a:t>11/7/2024</a:t>
            </a:fld>
            <a:endParaRPr lang="en-US"/>
          </a:p>
        </p:txBody>
      </p:sp>
      <p:sp>
        <p:nvSpPr>
          <p:cNvPr id="5" name="Footer Placeholder 4">
            <a:extLst>
              <a:ext uri="{FF2B5EF4-FFF2-40B4-BE49-F238E27FC236}">
                <a16:creationId xmlns:a16="http://schemas.microsoft.com/office/drawing/2014/main" id="{C492E991-3189-368A-FADD-C6F9BDD0E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CEE61-B88F-CB75-1183-CF6176044527}"/>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1515380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DBFD-21AB-4E87-7697-D9EFB1D3911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42CC28B-47A9-65A4-9C27-A304F5C21E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7ACCC-EF51-8578-BF1F-4CEF3E47FFEE}"/>
              </a:ext>
            </a:extLst>
          </p:cNvPr>
          <p:cNvSpPr>
            <a:spLocks noGrp="1"/>
          </p:cNvSpPr>
          <p:nvPr>
            <p:ph type="dt" sz="half" idx="10"/>
          </p:nvPr>
        </p:nvSpPr>
        <p:spPr/>
        <p:txBody>
          <a:bodyPr/>
          <a:lstStyle/>
          <a:p>
            <a:fld id="{A430523E-EB13-47AC-8433-2019362454C0}" type="datetime1">
              <a:rPr lang="en-US" smtClean="0"/>
              <a:t>11/7/2024</a:t>
            </a:fld>
            <a:endParaRPr lang="en-US"/>
          </a:p>
        </p:txBody>
      </p:sp>
      <p:sp>
        <p:nvSpPr>
          <p:cNvPr id="5" name="Footer Placeholder 4">
            <a:extLst>
              <a:ext uri="{FF2B5EF4-FFF2-40B4-BE49-F238E27FC236}">
                <a16:creationId xmlns:a16="http://schemas.microsoft.com/office/drawing/2014/main" id="{3E7F8190-F659-A5E6-D9E9-5445077AB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97826-7327-866B-0816-75A0094C0DB1}"/>
              </a:ext>
            </a:extLst>
          </p:cNvPr>
          <p:cNvSpPr>
            <a:spLocks noGrp="1"/>
          </p:cNvSpPr>
          <p:nvPr>
            <p:ph type="sldNum" sz="quarter" idx="12"/>
          </p:nvPr>
        </p:nvSpPr>
        <p:spPr/>
        <p:txBody>
          <a:bodyPr/>
          <a:lstStyle/>
          <a:p>
            <a:fld id="{F41F4269-D139-4578-AC59-C34B7105CC79}" type="slidenum">
              <a:rPr lang="en-US" smtClean="0"/>
              <a:t>‹#›</a:t>
            </a:fld>
            <a:endParaRPr lang="en-US" dirty="0"/>
          </a:p>
        </p:txBody>
      </p:sp>
    </p:spTree>
    <p:extLst>
      <p:ext uri="{BB962C8B-B14F-4D97-AF65-F5344CB8AC3E}">
        <p14:creationId xmlns:p14="http://schemas.microsoft.com/office/powerpoint/2010/main" val="4073851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60B8-B137-C657-7289-EA966259FFFD}"/>
              </a:ext>
            </a:extLst>
          </p:cNvPr>
          <p:cNvSpPr>
            <a:spLocks noGrp="1"/>
          </p:cNvSpPr>
          <p:nvPr>
            <p:ph type="title"/>
          </p:nvPr>
        </p:nvSpPr>
        <p:spPr>
          <a:xfrm>
            <a:off x="355002" y="1709738"/>
            <a:ext cx="11456894"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296357-30EE-4247-B550-D9E3594CDED3}"/>
              </a:ext>
            </a:extLst>
          </p:cNvPr>
          <p:cNvSpPr>
            <a:spLocks noGrp="1"/>
          </p:cNvSpPr>
          <p:nvPr>
            <p:ph type="body" idx="1"/>
          </p:nvPr>
        </p:nvSpPr>
        <p:spPr>
          <a:xfrm>
            <a:off x="355002" y="4589463"/>
            <a:ext cx="11456894"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857278-DF93-ECA1-C212-C3AABBE4A2C6}"/>
              </a:ext>
            </a:extLst>
          </p:cNvPr>
          <p:cNvSpPr>
            <a:spLocks noGrp="1"/>
          </p:cNvSpPr>
          <p:nvPr>
            <p:ph type="dt" sz="half" idx="10"/>
          </p:nvPr>
        </p:nvSpPr>
        <p:spPr/>
        <p:txBody>
          <a:bodyPr/>
          <a:lstStyle/>
          <a:p>
            <a:fld id="{05AEBCE5-E868-430E-BBA2-82B501978175}" type="datetime1">
              <a:rPr lang="en-US" smtClean="0"/>
              <a:t>11/7/2024</a:t>
            </a:fld>
            <a:endParaRPr lang="en-US"/>
          </a:p>
        </p:txBody>
      </p:sp>
      <p:sp>
        <p:nvSpPr>
          <p:cNvPr id="5" name="Footer Placeholder 4">
            <a:extLst>
              <a:ext uri="{FF2B5EF4-FFF2-40B4-BE49-F238E27FC236}">
                <a16:creationId xmlns:a16="http://schemas.microsoft.com/office/drawing/2014/main" id="{E33A8B0E-292A-A2E4-B409-380FDE424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B1DA-42E3-8469-5CF2-326121BD6521}"/>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2683450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67DB-D611-FBAB-549E-AB5BF27CB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564AF-CF91-222F-45AA-3E4D76462374}"/>
              </a:ext>
            </a:extLst>
          </p:cNvPr>
          <p:cNvSpPr>
            <a:spLocks noGrp="1"/>
          </p:cNvSpPr>
          <p:nvPr>
            <p:ph sz="half" idx="1"/>
          </p:nvPr>
        </p:nvSpPr>
        <p:spPr>
          <a:xfrm>
            <a:off x="355002" y="1352631"/>
            <a:ext cx="5664798" cy="53688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53A97-C205-BDFF-0E68-43922218A015}"/>
              </a:ext>
            </a:extLst>
          </p:cNvPr>
          <p:cNvSpPr>
            <a:spLocks noGrp="1"/>
          </p:cNvSpPr>
          <p:nvPr>
            <p:ph sz="half" idx="2"/>
          </p:nvPr>
        </p:nvSpPr>
        <p:spPr>
          <a:xfrm>
            <a:off x="6172200" y="1352631"/>
            <a:ext cx="5639696" cy="53688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BDB23F-F8CC-BEDF-7617-C1EAC435234A}"/>
              </a:ext>
            </a:extLst>
          </p:cNvPr>
          <p:cNvSpPr>
            <a:spLocks noGrp="1"/>
          </p:cNvSpPr>
          <p:nvPr>
            <p:ph type="dt" sz="half" idx="10"/>
          </p:nvPr>
        </p:nvSpPr>
        <p:spPr/>
        <p:txBody>
          <a:bodyPr/>
          <a:lstStyle/>
          <a:p>
            <a:fld id="{31EEAF9A-5ACB-4092-B2D9-77255A7DC652}" type="datetime1">
              <a:rPr lang="en-US" smtClean="0"/>
              <a:t>11/7/2024</a:t>
            </a:fld>
            <a:endParaRPr lang="en-US"/>
          </a:p>
        </p:txBody>
      </p:sp>
      <p:sp>
        <p:nvSpPr>
          <p:cNvPr id="6" name="Footer Placeholder 5">
            <a:extLst>
              <a:ext uri="{FF2B5EF4-FFF2-40B4-BE49-F238E27FC236}">
                <a16:creationId xmlns:a16="http://schemas.microsoft.com/office/drawing/2014/main" id="{131B739F-0499-B2BE-24A5-2B4ED9398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AF283-0F71-D860-C86F-E706DE44B066}"/>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19290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7389-515E-F13E-3F0A-D497221B7C33}"/>
              </a:ext>
            </a:extLst>
          </p:cNvPr>
          <p:cNvSpPr>
            <a:spLocks noGrp="1"/>
          </p:cNvSpPr>
          <p:nvPr>
            <p:ph type="title"/>
          </p:nvPr>
        </p:nvSpPr>
        <p:spPr>
          <a:xfrm>
            <a:off x="355002" y="27069"/>
            <a:ext cx="1145689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4AB87C-A5A7-8874-7AB6-7A578763C1C5}"/>
              </a:ext>
            </a:extLst>
          </p:cNvPr>
          <p:cNvSpPr>
            <a:spLocks noGrp="1"/>
          </p:cNvSpPr>
          <p:nvPr>
            <p:ph type="body" idx="1"/>
          </p:nvPr>
        </p:nvSpPr>
        <p:spPr>
          <a:xfrm>
            <a:off x="355002" y="1343107"/>
            <a:ext cx="56425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299C1C-CC07-4539-4395-4DB1B51B3FB6}"/>
              </a:ext>
            </a:extLst>
          </p:cNvPr>
          <p:cNvSpPr>
            <a:spLocks noGrp="1"/>
          </p:cNvSpPr>
          <p:nvPr>
            <p:ph sz="half" idx="2"/>
          </p:nvPr>
        </p:nvSpPr>
        <p:spPr>
          <a:xfrm>
            <a:off x="355002" y="2167019"/>
            <a:ext cx="5642573" cy="4554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4A068-3ECA-FF5B-1418-97A38DB276E4}"/>
              </a:ext>
            </a:extLst>
          </p:cNvPr>
          <p:cNvSpPr>
            <a:spLocks noGrp="1"/>
          </p:cNvSpPr>
          <p:nvPr>
            <p:ph type="body" sz="quarter" idx="3"/>
          </p:nvPr>
        </p:nvSpPr>
        <p:spPr>
          <a:xfrm>
            <a:off x="6172199" y="1343107"/>
            <a:ext cx="563969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7CBBF87-A38F-0771-3EF8-2E6C886FAC2B}"/>
              </a:ext>
            </a:extLst>
          </p:cNvPr>
          <p:cNvSpPr>
            <a:spLocks noGrp="1"/>
          </p:cNvSpPr>
          <p:nvPr>
            <p:ph sz="quarter" idx="4"/>
          </p:nvPr>
        </p:nvSpPr>
        <p:spPr>
          <a:xfrm>
            <a:off x="6172199" y="2167019"/>
            <a:ext cx="5639697" cy="45544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0018D0A-44DC-033B-8C92-6E30EB631969}"/>
              </a:ext>
            </a:extLst>
          </p:cNvPr>
          <p:cNvSpPr>
            <a:spLocks noGrp="1"/>
          </p:cNvSpPr>
          <p:nvPr>
            <p:ph type="dt" sz="half" idx="10"/>
          </p:nvPr>
        </p:nvSpPr>
        <p:spPr/>
        <p:txBody>
          <a:bodyPr/>
          <a:lstStyle/>
          <a:p>
            <a:fld id="{7345F9EC-AAD0-4CE5-AAB5-732C06DAB78B}" type="datetime1">
              <a:rPr lang="en-US" smtClean="0"/>
              <a:t>11/7/2024</a:t>
            </a:fld>
            <a:endParaRPr lang="en-US"/>
          </a:p>
        </p:txBody>
      </p:sp>
      <p:sp>
        <p:nvSpPr>
          <p:cNvPr id="8" name="Footer Placeholder 7">
            <a:extLst>
              <a:ext uri="{FF2B5EF4-FFF2-40B4-BE49-F238E27FC236}">
                <a16:creationId xmlns:a16="http://schemas.microsoft.com/office/drawing/2014/main" id="{39CC0B4F-028C-772F-C6AD-513143FE5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18A856-9F6D-9D5C-DB8D-41FE5D15EDF0}"/>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295034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5B1D-C186-8F38-C632-8BA26AFE0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69B028-995F-BF24-8A9D-20EBE16F045D}"/>
              </a:ext>
            </a:extLst>
          </p:cNvPr>
          <p:cNvSpPr>
            <a:spLocks noGrp="1"/>
          </p:cNvSpPr>
          <p:nvPr>
            <p:ph type="dt" sz="half" idx="10"/>
          </p:nvPr>
        </p:nvSpPr>
        <p:spPr/>
        <p:txBody>
          <a:bodyPr/>
          <a:lstStyle/>
          <a:p>
            <a:fld id="{2DC9DD19-F09A-4044-88B1-6152E37218A2}" type="datetime1">
              <a:rPr lang="en-US" smtClean="0"/>
              <a:t>11/7/2024</a:t>
            </a:fld>
            <a:endParaRPr lang="en-US"/>
          </a:p>
        </p:txBody>
      </p:sp>
      <p:sp>
        <p:nvSpPr>
          <p:cNvPr id="4" name="Footer Placeholder 3">
            <a:extLst>
              <a:ext uri="{FF2B5EF4-FFF2-40B4-BE49-F238E27FC236}">
                <a16:creationId xmlns:a16="http://schemas.microsoft.com/office/drawing/2014/main" id="{EF11D485-7FE7-CB78-BDBA-360192E495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9A7E33-E8EC-B3BD-6736-CB5739244A7F}"/>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1563699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C23B9E-7625-764A-4D5C-1681E40F78B3}"/>
              </a:ext>
            </a:extLst>
          </p:cNvPr>
          <p:cNvSpPr>
            <a:spLocks noGrp="1"/>
          </p:cNvSpPr>
          <p:nvPr>
            <p:ph type="dt" sz="half" idx="10"/>
          </p:nvPr>
        </p:nvSpPr>
        <p:spPr/>
        <p:txBody>
          <a:bodyPr/>
          <a:lstStyle/>
          <a:p>
            <a:fld id="{022EA8B8-60AD-47F7-8411-97450FA39E12}" type="datetime1">
              <a:rPr lang="en-US" smtClean="0"/>
              <a:t>11/7/2024</a:t>
            </a:fld>
            <a:endParaRPr lang="en-US"/>
          </a:p>
        </p:txBody>
      </p:sp>
      <p:sp>
        <p:nvSpPr>
          <p:cNvPr id="3" name="Footer Placeholder 2">
            <a:extLst>
              <a:ext uri="{FF2B5EF4-FFF2-40B4-BE49-F238E27FC236}">
                <a16:creationId xmlns:a16="http://schemas.microsoft.com/office/drawing/2014/main" id="{C8F9305D-9CD4-398C-3E26-75B45F6459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266C0E-FC47-4402-2FCE-13975444FF49}"/>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203739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9529-F0E9-3DD4-846B-F35F08BC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6277B-2DFD-CD2C-0F30-B45A5D70BF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7E6ABD-5250-A3E9-DBBF-5A6236FE2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808DF-67D1-B9A3-9563-2DEC502758F7}"/>
              </a:ext>
            </a:extLst>
          </p:cNvPr>
          <p:cNvSpPr>
            <a:spLocks noGrp="1"/>
          </p:cNvSpPr>
          <p:nvPr>
            <p:ph type="dt" sz="half" idx="10"/>
          </p:nvPr>
        </p:nvSpPr>
        <p:spPr/>
        <p:txBody>
          <a:bodyPr/>
          <a:lstStyle/>
          <a:p>
            <a:fld id="{2E5EBC78-44BF-4FC9-B3A1-37115EF7A861}" type="datetime1">
              <a:rPr lang="en-US" smtClean="0"/>
              <a:t>11/7/2024</a:t>
            </a:fld>
            <a:endParaRPr lang="en-US"/>
          </a:p>
        </p:txBody>
      </p:sp>
      <p:sp>
        <p:nvSpPr>
          <p:cNvPr id="6" name="Footer Placeholder 5">
            <a:extLst>
              <a:ext uri="{FF2B5EF4-FFF2-40B4-BE49-F238E27FC236}">
                <a16:creationId xmlns:a16="http://schemas.microsoft.com/office/drawing/2014/main" id="{7EBF3778-8207-565C-69D1-A34D362F3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112DC-AD5B-8338-E315-CA7AF37CA8A5}"/>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1819095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B95D-179E-532C-F4D0-6F9E48F55E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DF13D-2C67-F403-74B5-7945ABB4A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97A1AB-23B6-ACE7-F01D-42CC4CF9D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0D3CF-55B6-F4A3-4B39-85B2DBCB5DCC}"/>
              </a:ext>
            </a:extLst>
          </p:cNvPr>
          <p:cNvSpPr>
            <a:spLocks noGrp="1"/>
          </p:cNvSpPr>
          <p:nvPr>
            <p:ph type="dt" sz="half" idx="10"/>
          </p:nvPr>
        </p:nvSpPr>
        <p:spPr/>
        <p:txBody>
          <a:bodyPr/>
          <a:lstStyle/>
          <a:p>
            <a:fld id="{943E5DE0-6B20-4490-858C-05316BB5C9A8}" type="datetime1">
              <a:rPr lang="en-US" smtClean="0"/>
              <a:t>11/7/2024</a:t>
            </a:fld>
            <a:endParaRPr lang="en-US"/>
          </a:p>
        </p:txBody>
      </p:sp>
      <p:sp>
        <p:nvSpPr>
          <p:cNvPr id="6" name="Footer Placeholder 5">
            <a:extLst>
              <a:ext uri="{FF2B5EF4-FFF2-40B4-BE49-F238E27FC236}">
                <a16:creationId xmlns:a16="http://schemas.microsoft.com/office/drawing/2014/main" id="{AD0E40B4-CF18-2090-B596-E0F872703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3783A7-91F3-DF43-8165-6DEF05498F89}"/>
              </a:ext>
            </a:extLst>
          </p:cNvPr>
          <p:cNvSpPr>
            <a:spLocks noGrp="1"/>
          </p:cNvSpPr>
          <p:nvPr>
            <p:ph type="sldNum" sz="quarter" idx="12"/>
          </p:nvPr>
        </p:nvSpPr>
        <p:spPr/>
        <p:txBody>
          <a:bodyPr/>
          <a:lstStyle/>
          <a:p>
            <a:fld id="{F41F4269-D139-4578-AC59-C34B7105CC79}" type="slidenum">
              <a:rPr lang="en-US" smtClean="0"/>
              <a:t>‹#›</a:t>
            </a:fld>
            <a:endParaRPr lang="en-US"/>
          </a:p>
        </p:txBody>
      </p:sp>
    </p:spTree>
    <p:extLst>
      <p:ext uri="{BB962C8B-B14F-4D97-AF65-F5344CB8AC3E}">
        <p14:creationId xmlns:p14="http://schemas.microsoft.com/office/powerpoint/2010/main" val="2656674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DED1F-07E1-3534-CD1C-1EF63648517A}"/>
              </a:ext>
            </a:extLst>
          </p:cNvPr>
          <p:cNvSpPr>
            <a:spLocks noGrp="1"/>
          </p:cNvSpPr>
          <p:nvPr>
            <p:ph type="title"/>
          </p:nvPr>
        </p:nvSpPr>
        <p:spPr>
          <a:xfrm>
            <a:off x="355002" y="27068"/>
            <a:ext cx="1145689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3DA1A00-C32F-4985-9EA2-BECE3D933E1C}"/>
              </a:ext>
            </a:extLst>
          </p:cNvPr>
          <p:cNvSpPr>
            <a:spLocks noGrp="1"/>
          </p:cNvSpPr>
          <p:nvPr>
            <p:ph type="body" idx="1"/>
          </p:nvPr>
        </p:nvSpPr>
        <p:spPr>
          <a:xfrm>
            <a:off x="355002" y="1365657"/>
            <a:ext cx="11456894" cy="53558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3E9C59A-180E-D6FA-78D0-65D9030DA6B5}"/>
              </a:ext>
            </a:extLst>
          </p:cNvPr>
          <p:cNvSpPr>
            <a:spLocks noGrp="1"/>
          </p:cNvSpPr>
          <p:nvPr>
            <p:ph type="dt" sz="half" idx="2"/>
          </p:nvPr>
        </p:nvSpPr>
        <p:spPr>
          <a:xfrm>
            <a:off x="355002" y="6356350"/>
            <a:ext cx="3226398" cy="365125"/>
          </a:xfrm>
          <a:prstGeom prst="rect">
            <a:avLst/>
          </a:prstGeom>
        </p:spPr>
        <p:txBody>
          <a:bodyPr vert="horz" lIns="91440" tIns="45720" rIns="91440" bIns="45720" rtlCol="0" anchor="ctr"/>
          <a:lstStyle>
            <a:lvl1pPr algn="l">
              <a:defRPr sz="1600">
                <a:solidFill>
                  <a:schemeClr val="tx1">
                    <a:tint val="82000"/>
                  </a:schemeClr>
                </a:solidFill>
              </a:defRPr>
            </a:lvl1pPr>
          </a:lstStyle>
          <a:p>
            <a:fld id="{864ADE66-FDB6-43A8-8DDB-77CD8F9B5076}" type="datetime1">
              <a:rPr lang="en-US" smtClean="0"/>
              <a:pPr/>
              <a:t>11/7/2024</a:t>
            </a:fld>
            <a:endParaRPr lang="en-US"/>
          </a:p>
        </p:txBody>
      </p:sp>
      <p:sp>
        <p:nvSpPr>
          <p:cNvPr id="5" name="Footer Placeholder 4">
            <a:extLst>
              <a:ext uri="{FF2B5EF4-FFF2-40B4-BE49-F238E27FC236}">
                <a16:creationId xmlns:a16="http://schemas.microsoft.com/office/drawing/2014/main" id="{278AE73A-5268-0EE3-4633-8C0C6BBEF5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0AD1A4-B878-592E-19CA-1C4BA08AFB10}"/>
              </a:ext>
            </a:extLst>
          </p:cNvPr>
          <p:cNvSpPr>
            <a:spLocks noGrp="1"/>
          </p:cNvSpPr>
          <p:nvPr>
            <p:ph type="sldNum" sz="quarter" idx="4"/>
          </p:nvPr>
        </p:nvSpPr>
        <p:spPr>
          <a:xfrm>
            <a:off x="8610600" y="6356350"/>
            <a:ext cx="3201296" cy="365125"/>
          </a:xfrm>
          <a:prstGeom prst="rect">
            <a:avLst/>
          </a:prstGeom>
        </p:spPr>
        <p:txBody>
          <a:bodyPr vert="horz" lIns="91440" tIns="45720" rIns="91440" bIns="45720" rtlCol="0" anchor="ctr"/>
          <a:lstStyle>
            <a:lvl1pPr algn="r">
              <a:defRPr sz="1600">
                <a:solidFill>
                  <a:schemeClr val="tx1">
                    <a:tint val="82000"/>
                  </a:schemeClr>
                </a:solidFill>
              </a:defRPr>
            </a:lvl1pPr>
          </a:lstStyle>
          <a:p>
            <a:fld id="{F41F4269-D139-4578-AC59-C34B7105CC79}" type="slidenum">
              <a:rPr lang="en-US" smtClean="0"/>
              <a:pPr/>
              <a:t>‹#›</a:t>
            </a:fld>
            <a:endParaRPr lang="en-US"/>
          </a:p>
        </p:txBody>
      </p:sp>
    </p:spTree>
    <p:extLst>
      <p:ext uri="{BB962C8B-B14F-4D97-AF65-F5344CB8AC3E}">
        <p14:creationId xmlns:p14="http://schemas.microsoft.com/office/powerpoint/2010/main" val="2281145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26.emf"/><Relationship Id="rId12"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jpe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github.com/virtualsoc/vsoc" TargetMode="External"/><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github.com/virtualsoc/vsoc" TargetMode="External"/><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F17F-634B-C9F7-4AD9-4CCD49D6FBF8}"/>
              </a:ext>
            </a:extLst>
          </p:cNvPr>
          <p:cNvSpPr>
            <a:spLocks noGrp="1"/>
          </p:cNvSpPr>
          <p:nvPr>
            <p:ph type="ctrTitle"/>
          </p:nvPr>
        </p:nvSpPr>
        <p:spPr>
          <a:xfrm>
            <a:off x="71436" y="2284808"/>
            <a:ext cx="12049125" cy="1831398"/>
          </a:xfrm>
        </p:spPr>
        <p:txBody>
          <a:bodyPr>
            <a:noAutofit/>
          </a:bodyPr>
          <a:lstStyle/>
          <a:p>
            <a:r>
              <a:rPr lang="en-US" sz="4800" b="1" dirty="0" err="1"/>
              <a:t>vSoC</a:t>
            </a:r>
            <a:r>
              <a:rPr lang="en-US" sz="4800" b="1" dirty="0"/>
              <a:t>: Efficient Virtual System-on-Chip </a:t>
            </a:r>
            <a:br>
              <a:rPr lang="en-US" sz="4800" b="1" dirty="0"/>
            </a:br>
            <a:r>
              <a:rPr lang="en-US" sz="4800" b="1" dirty="0"/>
              <a:t>on Heterogeneous Hardware</a:t>
            </a:r>
          </a:p>
        </p:txBody>
      </p:sp>
      <p:sp>
        <p:nvSpPr>
          <p:cNvPr id="3" name="Subtitle 2">
            <a:extLst>
              <a:ext uri="{FF2B5EF4-FFF2-40B4-BE49-F238E27FC236}">
                <a16:creationId xmlns:a16="http://schemas.microsoft.com/office/drawing/2014/main" id="{A5BE9D49-A63E-1E4D-5DE8-938CF1BA640E}"/>
              </a:ext>
            </a:extLst>
          </p:cNvPr>
          <p:cNvSpPr>
            <a:spLocks noGrp="1"/>
          </p:cNvSpPr>
          <p:nvPr>
            <p:ph type="subTitle" idx="1"/>
          </p:nvPr>
        </p:nvSpPr>
        <p:spPr>
          <a:xfrm>
            <a:off x="1524000" y="4373565"/>
            <a:ext cx="9144000" cy="919956"/>
          </a:xfrm>
        </p:spPr>
        <p:txBody>
          <a:bodyPr/>
          <a:lstStyle/>
          <a:p>
            <a:r>
              <a:rPr lang="en-US" b="1" dirty="0"/>
              <a:t>Jiaxing Qiu</a:t>
            </a:r>
            <a:r>
              <a:rPr lang="en-US" baseline="30000" dirty="0"/>
              <a:t>1</a:t>
            </a:r>
            <a:r>
              <a:rPr lang="en-US" dirty="0"/>
              <a:t>, </a:t>
            </a:r>
            <a:r>
              <a:rPr lang="en-US" dirty="0" err="1"/>
              <a:t>Zijie</a:t>
            </a:r>
            <a:r>
              <a:rPr lang="en-US" dirty="0"/>
              <a:t> Zhou</a:t>
            </a:r>
            <a:r>
              <a:rPr lang="en-US" baseline="30000" dirty="0"/>
              <a:t>1</a:t>
            </a:r>
            <a:r>
              <a:rPr lang="en-US" dirty="0"/>
              <a:t>, Yang Li</a:t>
            </a:r>
            <a:r>
              <a:rPr lang="en-US" baseline="30000" dirty="0"/>
              <a:t>1</a:t>
            </a:r>
            <a:r>
              <a:rPr lang="en-US" dirty="0"/>
              <a:t>, Zhenhua Li</a:t>
            </a:r>
            <a:r>
              <a:rPr lang="en-US" baseline="30000" dirty="0"/>
              <a:t>1</a:t>
            </a:r>
            <a:r>
              <a:rPr lang="en-US" dirty="0"/>
              <a:t>, Feng Qian</a:t>
            </a:r>
            <a:r>
              <a:rPr lang="en-US" baseline="30000" dirty="0"/>
              <a:t>2</a:t>
            </a:r>
            <a:r>
              <a:rPr lang="en-US" dirty="0"/>
              <a:t>, Hao Lin</a:t>
            </a:r>
            <a:r>
              <a:rPr lang="en-US" baseline="30000" dirty="0"/>
              <a:t>1,3</a:t>
            </a:r>
            <a:r>
              <a:rPr lang="en-US" dirty="0"/>
              <a:t>, </a:t>
            </a:r>
          </a:p>
          <a:p>
            <a:r>
              <a:rPr lang="en-US" dirty="0"/>
              <a:t>Di Gao</a:t>
            </a:r>
            <a:r>
              <a:rPr lang="en-US" baseline="30000" dirty="0"/>
              <a:t>1</a:t>
            </a:r>
            <a:r>
              <a:rPr lang="en-US" dirty="0"/>
              <a:t>, </a:t>
            </a:r>
            <a:r>
              <a:rPr lang="en-US" dirty="0" err="1"/>
              <a:t>Haitao</a:t>
            </a:r>
            <a:r>
              <a:rPr lang="en-US" dirty="0"/>
              <a:t> Su</a:t>
            </a:r>
            <a:r>
              <a:rPr lang="en-US" baseline="30000" dirty="0"/>
              <a:t>1</a:t>
            </a:r>
            <a:r>
              <a:rPr lang="en-US" dirty="0"/>
              <a:t>, Xin Miao</a:t>
            </a:r>
            <a:r>
              <a:rPr lang="en-US" baseline="30000" dirty="0"/>
              <a:t>1</a:t>
            </a:r>
            <a:r>
              <a:rPr lang="en-US" dirty="0"/>
              <a:t>, </a:t>
            </a:r>
            <a:r>
              <a:rPr lang="en-US" dirty="0" err="1"/>
              <a:t>Yunhao</a:t>
            </a:r>
            <a:r>
              <a:rPr lang="en-US" dirty="0"/>
              <a:t> Liu</a:t>
            </a:r>
            <a:r>
              <a:rPr lang="en-US" baseline="30000" dirty="0"/>
              <a:t>1</a:t>
            </a:r>
            <a:r>
              <a:rPr lang="en-US" dirty="0"/>
              <a:t>, </a:t>
            </a:r>
            <a:r>
              <a:rPr lang="en-US" dirty="0" err="1"/>
              <a:t>Tianyin</a:t>
            </a:r>
            <a:r>
              <a:rPr lang="en-US" dirty="0"/>
              <a:t> Xu</a:t>
            </a:r>
            <a:r>
              <a:rPr lang="en-US" baseline="30000" dirty="0"/>
              <a:t>3</a:t>
            </a:r>
            <a:endParaRPr lang="en-US" dirty="0"/>
          </a:p>
        </p:txBody>
      </p:sp>
      <p:pic>
        <p:nvPicPr>
          <p:cNvPr id="4" name="Picture 3">
            <a:extLst>
              <a:ext uri="{FF2B5EF4-FFF2-40B4-BE49-F238E27FC236}">
                <a16:creationId xmlns:a16="http://schemas.microsoft.com/office/drawing/2014/main" id="{E82AA0D6-08CA-8B74-81AE-6978E327AD36}"/>
              </a:ext>
            </a:extLst>
          </p:cNvPr>
          <p:cNvPicPr>
            <a:picLocks noChangeAspect="1"/>
          </p:cNvPicPr>
          <p:nvPr/>
        </p:nvPicPr>
        <p:blipFill>
          <a:blip r:embed="rId3"/>
          <a:stretch>
            <a:fillRect/>
          </a:stretch>
        </p:blipFill>
        <p:spPr>
          <a:xfrm>
            <a:off x="0" y="0"/>
            <a:ext cx="12192000" cy="2234769"/>
          </a:xfrm>
          <a:prstGeom prst="rect">
            <a:avLst/>
          </a:prstGeom>
        </p:spPr>
      </p:pic>
      <p:pic>
        <p:nvPicPr>
          <p:cNvPr id="5" name="object 5">
            <a:extLst>
              <a:ext uri="{FF2B5EF4-FFF2-40B4-BE49-F238E27FC236}">
                <a16:creationId xmlns:a16="http://schemas.microsoft.com/office/drawing/2014/main" id="{4A9F808C-08D5-A726-944B-6E2CE05A2D14}"/>
              </a:ext>
            </a:extLst>
          </p:cNvPr>
          <p:cNvPicPr/>
          <p:nvPr/>
        </p:nvPicPr>
        <p:blipFill>
          <a:blip r:embed="rId4" cstate="print"/>
          <a:stretch>
            <a:fillRect/>
          </a:stretch>
        </p:blipFill>
        <p:spPr>
          <a:xfrm>
            <a:off x="2167011" y="5498720"/>
            <a:ext cx="1613601" cy="804002"/>
          </a:xfrm>
          <a:prstGeom prst="rect">
            <a:avLst/>
          </a:prstGeom>
        </p:spPr>
      </p:pic>
      <p:pic>
        <p:nvPicPr>
          <p:cNvPr id="6" name="object 6">
            <a:extLst>
              <a:ext uri="{FF2B5EF4-FFF2-40B4-BE49-F238E27FC236}">
                <a16:creationId xmlns:a16="http://schemas.microsoft.com/office/drawing/2014/main" id="{8CC4833C-79BB-9743-2BC8-C4B5C2876741}"/>
              </a:ext>
            </a:extLst>
          </p:cNvPr>
          <p:cNvPicPr/>
          <p:nvPr/>
        </p:nvPicPr>
        <p:blipFill>
          <a:blip r:embed="rId5" cstate="print"/>
          <a:stretch>
            <a:fillRect/>
          </a:stretch>
        </p:blipFill>
        <p:spPr>
          <a:xfrm>
            <a:off x="8411387" y="5656327"/>
            <a:ext cx="1865376" cy="488788"/>
          </a:xfrm>
          <a:prstGeom prst="rect">
            <a:avLst/>
          </a:prstGeom>
        </p:spPr>
      </p:pic>
      <p:pic>
        <p:nvPicPr>
          <p:cNvPr id="7" name="object 10">
            <a:extLst>
              <a:ext uri="{FF2B5EF4-FFF2-40B4-BE49-F238E27FC236}">
                <a16:creationId xmlns:a16="http://schemas.microsoft.com/office/drawing/2014/main" id="{F7A25E21-8402-C8FB-16D3-06158F242535}"/>
              </a:ext>
            </a:extLst>
          </p:cNvPr>
          <p:cNvPicPr/>
          <p:nvPr/>
        </p:nvPicPr>
        <p:blipFill>
          <a:blip r:embed="rId6" cstate="print"/>
          <a:stretch>
            <a:fillRect/>
          </a:stretch>
        </p:blipFill>
        <p:spPr>
          <a:xfrm>
            <a:off x="5379375" y="5671833"/>
            <a:ext cx="1433249" cy="473282"/>
          </a:xfrm>
          <a:prstGeom prst="rect">
            <a:avLst/>
          </a:prstGeom>
        </p:spPr>
      </p:pic>
      <p:sp>
        <p:nvSpPr>
          <p:cNvPr id="8" name="Slide Number Placeholder 7">
            <a:extLst>
              <a:ext uri="{FF2B5EF4-FFF2-40B4-BE49-F238E27FC236}">
                <a16:creationId xmlns:a16="http://schemas.microsoft.com/office/drawing/2014/main" id="{BD425D61-AC8B-2BFC-1238-B4B61122EAED}"/>
              </a:ext>
            </a:extLst>
          </p:cNvPr>
          <p:cNvSpPr>
            <a:spLocks noGrp="1"/>
          </p:cNvSpPr>
          <p:nvPr>
            <p:ph type="sldNum" sz="quarter" idx="12"/>
          </p:nvPr>
        </p:nvSpPr>
        <p:spPr/>
        <p:txBody>
          <a:bodyPr/>
          <a:lstStyle/>
          <a:p>
            <a:fld id="{F41F4269-D139-4578-AC59-C34B7105CC79}" type="slidenum">
              <a:rPr lang="en-US" smtClean="0"/>
              <a:t>1</a:t>
            </a:fld>
            <a:endParaRPr lang="en-US" dirty="0"/>
          </a:p>
        </p:txBody>
      </p:sp>
      <p:sp>
        <p:nvSpPr>
          <p:cNvPr id="10" name="TextBox 9">
            <a:extLst>
              <a:ext uri="{FF2B5EF4-FFF2-40B4-BE49-F238E27FC236}">
                <a16:creationId xmlns:a16="http://schemas.microsoft.com/office/drawing/2014/main" id="{6DCF30AC-A722-BE81-656D-AF783558ACAF}"/>
              </a:ext>
            </a:extLst>
          </p:cNvPr>
          <p:cNvSpPr txBox="1"/>
          <p:nvPr/>
        </p:nvSpPr>
        <p:spPr>
          <a:xfrm>
            <a:off x="3820886" y="5409644"/>
            <a:ext cx="376267" cy="369332"/>
          </a:xfrm>
          <a:prstGeom prst="rect">
            <a:avLst/>
          </a:prstGeom>
          <a:noFill/>
        </p:spPr>
        <p:txBody>
          <a:bodyPr wrap="square">
            <a:spAutoFit/>
          </a:bodyPr>
          <a:lstStyle/>
          <a:p>
            <a:r>
              <a:rPr lang="en-US" b="1" dirty="0"/>
              <a:t>1</a:t>
            </a:r>
          </a:p>
        </p:txBody>
      </p:sp>
      <p:sp>
        <p:nvSpPr>
          <p:cNvPr id="11" name="TextBox 10">
            <a:extLst>
              <a:ext uri="{FF2B5EF4-FFF2-40B4-BE49-F238E27FC236}">
                <a16:creationId xmlns:a16="http://schemas.microsoft.com/office/drawing/2014/main" id="{D59A8D10-55D8-3F3F-2586-0FA3F389FD7B}"/>
              </a:ext>
            </a:extLst>
          </p:cNvPr>
          <p:cNvSpPr txBox="1"/>
          <p:nvPr/>
        </p:nvSpPr>
        <p:spPr>
          <a:xfrm>
            <a:off x="6812624" y="5409644"/>
            <a:ext cx="376267" cy="369332"/>
          </a:xfrm>
          <a:prstGeom prst="rect">
            <a:avLst/>
          </a:prstGeom>
          <a:noFill/>
        </p:spPr>
        <p:txBody>
          <a:bodyPr wrap="square">
            <a:spAutoFit/>
          </a:bodyPr>
          <a:lstStyle/>
          <a:p>
            <a:r>
              <a:rPr lang="en-US" b="1" dirty="0"/>
              <a:t>2</a:t>
            </a:r>
          </a:p>
        </p:txBody>
      </p:sp>
      <p:sp>
        <p:nvSpPr>
          <p:cNvPr id="12" name="TextBox 11">
            <a:extLst>
              <a:ext uri="{FF2B5EF4-FFF2-40B4-BE49-F238E27FC236}">
                <a16:creationId xmlns:a16="http://schemas.microsoft.com/office/drawing/2014/main" id="{8AADF87A-5206-363E-DF97-7A2AA25E0D57}"/>
              </a:ext>
            </a:extLst>
          </p:cNvPr>
          <p:cNvSpPr txBox="1"/>
          <p:nvPr/>
        </p:nvSpPr>
        <p:spPr>
          <a:xfrm>
            <a:off x="10291733" y="5409644"/>
            <a:ext cx="376267" cy="369332"/>
          </a:xfrm>
          <a:prstGeom prst="rect">
            <a:avLst/>
          </a:prstGeom>
          <a:noFill/>
        </p:spPr>
        <p:txBody>
          <a:bodyPr wrap="square">
            <a:spAutoFit/>
          </a:bodyPr>
          <a:lstStyle/>
          <a:p>
            <a:r>
              <a:rPr lang="en-US" b="1" dirty="0"/>
              <a:t>3</a:t>
            </a:r>
          </a:p>
        </p:txBody>
      </p:sp>
    </p:spTree>
    <p:extLst>
      <p:ext uri="{BB962C8B-B14F-4D97-AF65-F5344CB8AC3E}">
        <p14:creationId xmlns:p14="http://schemas.microsoft.com/office/powerpoint/2010/main" val="211467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43FB-BE39-34A8-D577-DF336A213013}"/>
              </a:ext>
            </a:extLst>
          </p:cNvPr>
          <p:cNvSpPr>
            <a:spLocks noGrp="1"/>
          </p:cNvSpPr>
          <p:nvPr>
            <p:ph type="title"/>
          </p:nvPr>
        </p:nvSpPr>
        <p:spPr/>
        <p:txBody>
          <a:bodyPr/>
          <a:lstStyle/>
          <a:p>
            <a:r>
              <a:rPr lang="en-US" dirty="0"/>
              <a:t>Shared Virtual Memory (SVM) in Mobile Emulators</a:t>
            </a:r>
          </a:p>
        </p:txBody>
      </p:sp>
      <p:sp>
        <p:nvSpPr>
          <p:cNvPr id="3" name="Content Placeholder 2">
            <a:extLst>
              <a:ext uri="{FF2B5EF4-FFF2-40B4-BE49-F238E27FC236}">
                <a16:creationId xmlns:a16="http://schemas.microsoft.com/office/drawing/2014/main" id="{566EC6E4-5B60-671E-1C31-428E32729E31}"/>
              </a:ext>
            </a:extLst>
          </p:cNvPr>
          <p:cNvSpPr>
            <a:spLocks noGrp="1"/>
          </p:cNvSpPr>
          <p:nvPr>
            <p:ph idx="1"/>
          </p:nvPr>
        </p:nvSpPr>
        <p:spPr/>
        <p:txBody>
          <a:bodyPr/>
          <a:lstStyle/>
          <a:p>
            <a:r>
              <a:rPr lang="en-US" dirty="0"/>
              <a:t>Local copies of data stored in PC/server devices</a:t>
            </a:r>
          </a:p>
          <a:p>
            <a:r>
              <a:rPr lang="en-US" dirty="0"/>
              <a:t>Coherence maintenance: data copies need to be synchronized</a:t>
            </a:r>
          </a:p>
          <a:p>
            <a:endParaRPr lang="en-US" dirty="0"/>
          </a:p>
        </p:txBody>
      </p:sp>
      <p:sp>
        <p:nvSpPr>
          <p:cNvPr id="4" name="Slide Number Placeholder 3">
            <a:extLst>
              <a:ext uri="{FF2B5EF4-FFF2-40B4-BE49-F238E27FC236}">
                <a16:creationId xmlns:a16="http://schemas.microsoft.com/office/drawing/2014/main" id="{B5BE7C52-7474-4877-EC11-3D24193B26D8}"/>
              </a:ext>
            </a:extLst>
          </p:cNvPr>
          <p:cNvSpPr>
            <a:spLocks noGrp="1"/>
          </p:cNvSpPr>
          <p:nvPr>
            <p:ph type="sldNum" sz="quarter" idx="12"/>
          </p:nvPr>
        </p:nvSpPr>
        <p:spPr/>
        <p:txBody>
          <a:bodyPr/>
          <a:lstStyle/>
          <a:p>
            <a:fld id="{F41F4269-D139-4578-AC59-C34B7105CC79}" type="slidenum">
              <a:rPr lang="en-US" smtClean="0"/>
              <a:t>10</a:t>
            </a:fld>
            <a:endParaRPr lang="en-US" dirty="0"/>
          </a:p>
        </p:txBody>
      </p:sp>
      <p:cxnSp>
        <p:nvCxnSpPr>
          <p:cNvPr id="5" name="Straight Connector 4">
            <a:extLst>
              <a:ext uri="{FF2B5EF4-FFF2-40B4-BE49-F238E27FC236}">
                <a16:creationId xmlns:a16="http://schemas.microsoft.com/office/drawing/2014/main" id="{E700061C-FEBE-3E41-A075-2B6450213848}"/>
              </a:ext>
            </a:extLst>
          </p:cNvPr>
          <p:cNvCxnSpPr>
            <a:cxnSpLocks/>
            <a:stCxn id="9" idx="2"/>
            <a:endCxn id="10" idx="0"/>
          </p:cNvCxnSpPr>
          <p:nvPr/>
        </p:nvCxnSpPr>
        <p:spPr bwMode="auto">
          <a:xfrm>
            <a:off x="2539951" y="3572202"/>
            <a:ext cx="1110" cy="358733"/>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27AFBCA3-63AB-0F28-7DFA-BCA33FD54C31}"/>
              </a:ext>
            </a:extLst>
          </p:cNvPr>
          <p:cNvCxnSpPr>
            <a:cxnSpLocks/>
            <a:endCxn id="14" idx="0"/>
          </p:cNvCxnSpPr>
          <p:nvPr/>
        </p:nvCxnSpPr>
        <p:spPr bwMode="auto">
          <a:xfrm>
            <a:off x="1541344" y="4115693"/>
            <a:ext cx="0" cy="51484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A33B4853-ED4D-9078-202E-7C6E2AE451B4}"/>
              </a:ext>
            </a:extLst>
          </p:cNvPr>
          <p:cNvCxnSpPr>
            <a:cxnSpLocks/>
            <a:stCxn id="8" idx="0"/>
            <a:endCxn id="10" idx="2"/>
          </p:cNvCxnSpPr>
          <p:nvPr/>
        </p:nvCxnSpPr>
        <p:spPr bwMode="auto">
          <a:xfrm flipH="1" flipV="1">
            <a:off x="2541061" y="4361362"/>
            <a:ext cx="2645" cy="150679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 name="Rectangle: Rounded Corners 7">
            <a:extLst>
              <a:ext uri="{FF2B5EF4-FFF2-40B4-BE49-F238E27FC236}">
                <a16:creationId xmlns:a16="http://schemas.microsoft.com/office/drawing/2014/main" id="{98216BA5-4830-017B-528C-7EE75DF437D7}"/>
              </a:ext>
            </a:extLst>
          </p:cNvPr>
          <p:cNvSpPr/>
          <p:nvPr/>
        </p:nvSpPr>
        <p:spPr bwMode="auto">
          <a:xfrm>
            <a:off x="2127418" y="5868158"/>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 name="Rectangle: Rounded Corners 8">
            <a:extLst>
              <a:ext uri="{FF2B5EF4-FFF2-40B4-BE49-F238E27FC236}">
                <a16:creationId xmlns:a16="http://schemas.microsoft.com/office/drawing/2014/main" id="{FA0468FF-2520-FCAD-70BD-1160D17B172A}"/>
              </a:ext>
            </a:extLst>
          </p:cNvPr>
          <p:cNvSpPr/>
          <p:nvPr/>
        </p:nvSpPr>
        <p:spPr bwMode="auto">
          <a:xfrm>
            <a:off x="1096190" y="2859224"/>
            <a:ext cx="2887522" cy="712978"/>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CPU memory</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10" name="Rectangle: Rounded Corners 9">
            <a:extLst>
              <a:ext uri="{FF2B5EF4-FFF2-40B4-BE49-F238E27FC236}">
                <a16:creationId xmlns:a16="http://schemas.microsoft.com/office/drawing/2014/main" id="{08B22C15-42B8-845F-2320-556BBFB87A9C}"/>
              </a:ext>
            </a:extLst>
          </p:cNvPr>
          <p:cNvSpPr/>
          <p:nvPr/>
        </p:nvSpPr>
        <p:spPr bwMode="auto">
          <a:xfrm>
            <a:off x="2127418" y="3930935"/>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nvGrpSpPr>
          <p:cNvPr id="11" name="Group 10">
            <a:extLst>
              <a:ext uri="{FF2B5EF4-FFF2-40B4-BE49-F238E27FC236}">
                <a16:creationId xmlns:a16="http://schemas.microsoft.com/office/drawing/2014/main" id="{E892BBA7-7248-3EA7-632B-CE956D5B52FA}"/>
              </a:ext>
            </a:extLst>
          </p:cNvPr>
          <p:cNvGrpSpPr/>
          <p:nvPr/>
        </p:nvGrpSpPr>
        <p:grpSpPr>
          <a:xfrm>
            <a:off x="840653" y="4630541"/>
            <a:ext cx="1377450" cy="1119488"/>
            <a:chOff x="3248554" y="3034876"/>
            <a:chExt cx="892003" cy="844914"/>
          </a:xfrm>
        </p:grpSpPr>
        <p:sp>
          <p:nvSpPr>
            <p:cNvPr id="12" name="Rectangle: Rounded Corners 11">
              <a:extLst>
                <a:ext uri="{FF2B5EF4-FFF2-40B4-BE49-F238E27FC236}">
                  <a16:creationId xmlns:a16="http://schemas.microsoft.com/office/drawing/2014/main" id="{9C0C7E2A-9E04-48E1-1FD8-E0A3703EE524}"/>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3" name="Rectangle: Rounded Corners 12">
              <a:extLst>
                <a:ext uri="{FF2B5EF4-FFF2-40B4-BE49-F238E27FC236}">
                  <a16:creationId xmlns:a16="http://schemas.microsoft.com/office/drawing/2014/main" id="{7F8B944F-31C8-FB87-BBBA-C75C6FD7EC96}"/>
                </a:ext>
              </a:extLst>
            </p:cNvPr>
            <p:cNvSpPr/>
            <p:nvPr/>
          </p:nvSpPr>
          <p:spPr bwMode="auto">
            <a:xfrm>
              <a:off x="3331718" y="3311393"/>
              <a:ext cx="725676" cy="485711"/>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 name="TextBox 13">
              <a:extLst>
                <a:ext uri="{FF2B5EF4-FFF2-40B4-BE49-F238E27FC236}">
                  <a16:creationId xmlns:a16="http://schemas.microsoft.com/office/drawing/2014/main" id="{CE67793D-E5BD-2BC9-6DB3-E5E901D7867D}"/>
                </a:ext>
              </a:extLst>
            </p:cNvPr>
            <p:cNvSpPr txBox="1"/>
            <p:nvPr/>
          </p:nvSpPr>
          <p:spPr>
            <a:xfrm>
              <a:off x="3364444" y="3034876"/>
              <a:ext cx="675720"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cxnSp>
        <p:nvCxnSpPr>
          <p:cNvPr id="19" name="Straight Connector 18">
            <a:extLst>
              <a:ext uri="{FF2B5EF4-FFF2-40B4-BE49-F238E27FC236}">
                <a16:creationId xmlns:a16="http://schemas.microsoft.com/office/drawing/2014/main" id="{30B07841-4FD7-8EAB-9118-D53897FC5E6A}"/>
              </a:ext>
            </a:extLst>
          </p:cNvPr>
          <p:cNvCxnSpPr>
            <a:cxnSpLocks/>
          </p:cNvCxnSpPr>
          <p:nvPr/>
        </p:nvCxnSpPr>
        <p:spPr bwMode="auto">
          <a:xfrm flipH="1">
            <a:off x="1529378" y="4130510"/>
            <a:ext cx="598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0" name="Rectangle 19">
            <a:extLst>
              <a:ext uri="{FF2B5EF4-FFF2-40B4-BE49-F238E27FC236}">
                <a16:creationId xmlns:a16="http://schemas.microsoft.com/office/drawing/2014/main" id="{1C1AF181-CA07-EF6F-5B0E-2A714F0FB060}"/>
              </a:ext>
            </a:extLst>
          </p:cNvPr>
          <p:cNvSpPr/>
          <p:nvPr/>
        </p:nvSpPr>
        <p:spPr bwMode="auto">
          <a:xfrm>
            <a:off x="2357612" y="4517316"/>
            <a:ext cx="437948" cy="261676"/>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21" name="Rectangle 20">
            <a:extLst>
              <a:ext uri="{FF2B5EF4-FFF2-40B4-BE49-F238E27FC236}">
                <a16:creationId xmlns:a16="http://schemas.microsoft.com/office/drawing/2014/main" id="{C11F4883-8B0A-EA14-7F6F-B6888706CAC7}"/>
              </a:ext>
            </a:extLst>
          </p:cNvPr>
          <p:cNvSpPr/>
          <p:nvPr/>
        </p:nvSpPr>
        <p:spPr bwMode="auto">
          <a:xfrm>
            <a:off x="2177622" y="4455305"/>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USB</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22" name="Straight Connector 21">
            <a:extLst>
              <a:ext uri="{FF2B5EF4-FFF2-40B4-BE49-F238E27FC236}">
                <a16:creationId xmlns:a16="http://schemas.microsoft.com/office/drawing/2014/main" id="{5E124BE1-5203-D42B-73C7-E582584BDC80}"/>
              </a:ext>
            </a:extLst>
          </p:cNvPr>
          <p:cNvCxnSpPr>
            <a:cxnSpLocks/>
            <a:endCxn id="18" idx="0"/>
          </p:cNvCxnSpPr>
          <p:nvPr/>
        </p:nvCxnSpPr>
        <p:spPr bwMode="auto">
          <a:xfrm>
            <a:off x="3550827" y="4115693"/>
            <a:ext cx="0" cy="51797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913361BD-6660-7CD7-05B3-84E8A16A869E}"/>
              </a:ext>
            </a:extLst>
          </p:cNvPr>
          <p:cNvCxnSpPr>
            <a:cxnSpLocks/>
          </p:cNvCxnSpPr>
          <p:nvPr/>
        </p:nvCxnSpPr>
        <p:spPr bwMode="auto">
          <a:xfrm flipH="1">
            <a:off x="2956108" y="4128113"/>
            <a:ext cx="617585"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90D4653A-0E7E-B2B4-3C0A-92BAF0FE19FB}"/>
              </a:ext>
            </a:extLst>
          </p:cNvPr>
          <p:cNvSpPr/>
          <p:nvPr/>
        </p:nvSpPr>
        <p:spPr bwMode="auto">
          <a:xfrm>
            <a:off x="3491480" y="4011913"/>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25" name="Rectangle 24">
            <a:extLst>
              <a:ext uri="{FF2B5EF4-FFF2-40B4-BE49-F238E27FC236}">
                <a16:creationId xmlns:a16="http://schemas.microsoft.com/office/drawing/2014/main" id="{EB65BF2E-DFDB-9CAA-B98D-ED94C33BC947}"/>
              </a:ext>
            </a:extLst>
          </p:cNvPr>
          <p:cNvSpPr/>
          <p:nvPr/>
        </p:nvSpPr>
        <p:spPr bwMode="auto">
          <a:xfrm>
            <a:off x="1827931" y="3571618"/>
            <a:ext cx="770536"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DDR</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26" name="Rectangle 25">
            <a:extLst>
              <a:ext uri="{FF2B5EF4-FFF2-40B4-BE49-F238E27FC236}">
                <a16:creationId xmlns:a16="http://schemas.microsoft.com/office/drawing/2014/main" id="{C5ACA3A4-8834-ACC4-F9F8-A807E4B15059}"/>
              </a:ext>
            </a:extLst>
          </p:cNvPr>
          <p:cNvSpPr/>
          <p:nvPr/>
        </p:nvSpPr>
        <p:spPr bwMode="auto">
          <a:xfrm>
            <a:off x="832884" y="4007427"/>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27" name="Rectangle: Rounded Corners 26">
            <a:extLst>
              <a:ext uri="{FF2B5EF4-FFF2-40B4-BE49-F238E27FC236}">
                <a16:creationId xmlns:a16="http://schemas.microsoft.com/office/drawing/2014/main" id="{59CFE2A2-4B1B-D31D-B410-5EA576285C96}"/>
              </a:ext>
            </a:extLst>
          </p:cNvPr>
          <p:cNvSpPr/>
          <p:nvPr/>
        </p:nvSpPr>
        <p:spPr>
          <a:xfrm>
            <a:off x="2951977" y="3002717"/>
            <a:ext cx="876656" cy="421400"/>
          </a:xfrm>
          <a:prstGeom prst="roundRect">
            <a:avLst/>
          </a:prstGeom>
          <a:solidFill>
            <a:srgbClr val="9CC9FF"/>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copy 1</a:t>
            </a:r>
          </a:p>
        </p:txBody>
      </p:sp>
      <p:sp>
        <p:nvSpPr>
          <p:cNvPr id="28" name="Rectangle: Rounded Corners 27">
            <a:extLst>
              <a:ext uri="{FF2B5EF4-FFF2-40B4-BE49-F238E27FC236}">
                <a16:creationId xmlns:a16="http://schemas.microsoft.com/office/drawing/2014/main" id="{AFC6AF7D-9B96-975E-544E-2B6F8ACC90C3}"/>
              </a:ext>
            </a:extLst>
          </p:cNvPr>
          <p:cNvSpPr/>
          <p:nvPr/>
        </p:nvSpPr>
        <p:spPr>
          <a:xfrm>
            <a:off x="1128162" y="5123929"/>
            <a:ext cx="876656" cy="421400"/>
          </a:xfrm>
          <a:prstGeom prst="roundRect">
            <a:avLst/>
          </a:prstGeom>
          <a:solidFill>
            <a:srgbClr val="9CC9FF"/>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copy 2</a:t>
            </a:r>
          </a:p>
        </p:txBody>
      </p:sp>
      <p:sp>
        <p:nvSpPr>
          <p:cNvPr id="31" name="Rectangle: Rounded Corners 30">
            <a:extLst>
              <a:ext uri="{FF2B5EF4-FFF2-40B4-BE49-F238E27FC236}">
                <a16:creationId xmlns:a16="http://schemas.microsoft.com/office/drawing/2014/main" id="{81E06077-D6D7-1CE2-B88A-70E6D797C5F9}"/>
              </a:ext>
            </a:extLst>
          </p:cNvPr>
          <p:cNvSpPr/>
          <p:nvPr/>
        </p:nvSpPr>
        <p:spPr bwMode="auto">
          <a:xfrm>
            <a:off x="5245893" y="4314481"/>
            <a:ext cx="2159519" cy="464507"/>
          </a:xfrm>
          <a:prstGeom prst="roundRect">
            <a:avLst>
              <a:gd name="adj" fmla="val 7245"/>
            </a:avLst>
          </a:prstGeom>
          <a:no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r"/>
            <a:r>
              <a:rPr lang="en-US" altLang="zh-CN"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One logical region</a:t>
            </a:r>
            <a:endParaRPr lang="zh-CN" altLang="en-US" sz="20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endParaRPr>
          </a:p>
        </p:txBody>
      </p:sp>
      <p:sp>
        <p:nvSpPr>
          <p:cNvPr id="32" name="Rectangle: Rounded Corners 31">
            <a:extLst>
              <a:ext uri="{FF2B5EF4-FFF2-40B4-BE49-F238E27FC236}">
                <a16:creationId xmlns:a16="http://schemas.microsoft.com/office/drawing/2014/main" id="{A9E8B8DA-7065-98BB-1297-CFAC4BCC02EA}"/>
              </a:ext>
            </a:extLst>
          </p:cNvPr>
          <p:cNvSpPr/>
          <p:nvPr/>
        </p:nvSpPr>
        <p:spPr>
          <a:xfrm>
            <a:off x="5515369" y="3773320"/>
            <a:ext cx="666974" cy="421400"/>
          </a:xfrm>
          <a:prstGeom prst="roundRect">
            <a:avLst/>
          </a:prstGeom>
          <a:solidFill>
            <a:srgbClr val="9CC9FF"/>
          </a:solidFill>
          <a:ln>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SVM</a:t>
            </a:r>
          </a:p>
        </p:txBody>
      </p:sp>
      <p:cxnSp>
        <p:nvCxnSpPr>
          <p:cNvPr id="34" name="Straight Connector 33">
            <a:extLst>
              <a:ext uri="{FF2B5EF4-FFF2-40B4-BE49-F238E27FC236}">
                <a16:creationId xmlns:a16="http://schemas.microsoft.com/office/drawing/2014/main" id="{6FBD1EAD-AFDA-D99A-AE30-63901E958C7E}"/>
              </a:ext>
            </a:extLst>
          </p:cNvPr>
          <p:cNvCxnSpPr>
            <a:cxnSpLocks/>
          </p:cNvCxnSpPr>
          <p:nvPr/>
        </p:nvCxnSpPr>
        <p:spPr>
          <a:xfrm>
            <a:off x="3781761" y="3002717"/>
            <a:ext cx="1733608" cy="770603"/>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3D609083-74BD-9856-AF96-3CBAE6E0EB15}"/>
              </a:ext>
            </a:extLst>
          </p:cNvPr>
          <p:cNvCxnSpPr>
            <a:cxnSpLocks/>
          </p:cNvCxnSpPr>
          <p:nvPr/>
        </p:nvCxnSpPr>
        <p:spPr>
          <a:xfrm>
            <a:off x="3807360" y="3415469"/>
            <a:ext cx="1733608" cy="770603"/>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BC9FFCF1-2CEC-DDC0-678A-8ACA4255616F}"/>
              </a:ext>
            </a:extLst>
          </p:cNvPr>
          <p:cNvCxnSpPr>
            <a:cxnSpLocks/>
          </p:cNvCxnSpPr>
          <p:nvPr/>
        </p:nvCxnSpPr>
        <p:spPr>
          <a:xfrm flipV="1">
            <a:off x="1984928" y="3794567"/>
            <a:ext cx="3548634" cy="1329362"/>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7FBD3E31-3C96-82E6-9F13-C8A967B51737}"/>
              </a:ext>
            </a:extLst>
          </p:cNvPr>
          <p:cNvCxnSpPr>
            <a:cxnSpLocks/>
          </p:cNvCxnSpPr>
          <p:nvPr/>
        </p:nvCxnSpPr>
        <p:spPr>
          <a:xfrm flipV="1">
            <a:off x="1972526" y="4205117"/>
            <a:ext cx="3548634" cy="1329362"/>
          </a:xfrm>
          <a:prstGeom prst="line">
            <a:avLst/>
          </a:prstGeom>
          <a:ln>
            <a:prstDash val="sysDot"/>
          </a:ln>
        </p:spPr>
        <p:style>
          <a:lnRef idx="2">
            <a:schemeClr val="dk1"/>
          </a:lnRef>
          <a:fillRef idx="0">
            <a:schemeClr val="dk1"/>
          </a:fillRef>
          <a:effectRef idx="1">
            <a:schemeClr val="dk1"/>
          </a:effectRef>
          <a:fontRef idx="minor">
            <a:schemeClr val="tx1"/>
          </a:fontRef>
        </p:style>
      </p:cxnSp>
      <p:grpSp>
        <p:nvGrpSpPr>
          <p:cNvPr id="15" name="Group 14">
            <a:extLst>
              <a:ext uri="{FF2B5EF4-FFF2-40B4-BE49-F238E27FC236}">
                <a16:creationId xmlns:a16="http://schemas.microsoft.com/office/drawing/2014/main" id="{167B6EDD-B2BA-BDBA-561C-46484A0E9FD7}"/>
              </a:ext>
            </a:extLst>
          </p:cNvPr>
          <p:cNvGrpSpPr/>
          <p:nvPr/>
        </p:nvGrpSpPr>
        <p:grpSpPr>
          <a:xfrm>
            <a:off x="2850562" y="4633671"/>
            <a:ext cx="1400530" cy="1086399"/>
            <a:chOff x="3247571" y="3034876"/>
            <a:chExt cx="900911" cy="844914"/>
          </a:xfrm>
        </p:grpSpPr>
        <p:sp>
          <p:nvSpPr>
            <p:cNvPr id="16" name="Rectangle: Rounded Corners 15">
              <a:extLst>
                <a:ext uri="{FF2B5EF4-FFF2-40B4-BE49-F238E27FC236}">
                  <a16:creationId xmlns:a16="http://schemas.microsoft.com/office/drawing/2014/main" id="{A0E3CB17-E89C-FA79-88C6-4A06DC414C3D}"/>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7" name="Rectangle: Rounded Corners 16">
              <a:extLst>
                <a:ext uri="{FF2B5EF4-FFF2-40B4-BE49-F238E27FC236}">
                  <a16:creationId xmlns:a16="http://schemas.microsoft.com/office/drawing/2014/main" id="{E0B828F1-AD84-A0C7-D60A-F93A35649EDC}"/>
                </a:ext>
              </a:extLst>
            </p:cNvPr>
            <p:cNvSpPr/>
            <p:nvPr/>
          </p:nvSpPr>
          <p:spPr bwMode="auto">
            <a:xfrm>
              <a:off x="3330393" y="3317380"/>
              <a:ext cx="736635" cy="500505"/>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8" name="TextBox 17">
              <a:extLst>
                <a:ext uri="{FF2B5EF4-FFF2-40B4-BE49-F238E27FC236}">
                  <a16:creationId xmlns:a16="http://schemas.microsoft.com/office/drawing/2014/main" id="{89680460-8A0B-729C-EA58-D0452479E4D9}"/>
                </a:ext>
              </a:extLst>
            </p:cNvPr>
            <p:cNvSpPr txBox="1"/>
            <p:nvPr/>
          </p:nvSpPr>
          <p:spPr>
            <a:xfrm>
              <a:off x="3247571" y="3034876"/>
              <a:ext cx="900911" cy="400110"/>
            </a:xfrm>
            <a:prstGeom prst="rect">
              <a:avLst/>
            </a:prstGeom>
            <a:noFill/>
          </p:spPr>
          <p:txBody>
            <a:bodyPr wrap="square">
              <a:spAutoFit/>
            </a:bodyPr>
            <a:lstStyle/>
            <a:p>
              <a:pPr algn="ctr"/>
              <a:r>
                <a:rPr lang="en-US" altLang="zh-CN" sz="2000" dirty="0">
                  <a:ln w="0"/>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sp>
        <p:nvSpPr>
          <p:cNvPr id="29" name="Rectangle: Rounded Corners 28">
            <a:extLst>
              <a:ext uri="{FF2B5EF4-FFF2-40B4-BE49-F238E27FC236}">
                <a16:creationId xmlns:a16="http://schemas.microsoft.com/office/drawing/2014/main" id="{22DB3202-714C-78BF-BD7E-3505DF838684}"/>
              </a:ext>
            </a:extLst>
          </p:cNvPr>
          <p:cNvSpPr/>
          <p:nvPr/>
        </p:nvSpPr>
        <p:spPr>
          <a:xfrm>
            <a:off x="3180623" y="5120566"/>
            <a:ext cx="876656" cy="421400"/>
          </a:xfrm>
          <a:prstGeom prst="roundRect">
            <a:avLst/>
          </a:prstGeom>
          <a:solidFill>
            <a:srgbClr val="9CC9FF"/>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copy 3</a:t>
            </a:r>
          </a:p>
        </p:txBody>
      </p:sp>
      <p:cxnSp>
        <p:nvCxnSpPr>
          <p:cNvPr id="39" name="Straight Connector 38">
            <a:extLst>
              <a:ext uri="{FF2B5EF4-FFF2-40B4-BE49-F238E27FC236}">
                <a16:creationId xmlns:a16="http://schemas.microsoft.com/office/drawing/2014/main" id="{CF0B5A95-CEFA-2F27-8A2B-F35A9D010672}"/>
              </a:ext>
            </a:extLst>
          </p:cNvPr>
          <p:cNvCxnSpPr>
            <a:cxnSpLocks/>
          </p:cNvCxnSpPr>
          <p:nvPr/>
        </p:nvCxnSpPr>
        <p:spPr>
          <a:xfrm flipV="1">
            <a:off x="4023735" y="3780696"/>
            <a:ext cx="1517233" cy="1343233"/>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FBBF5A2C-1C6F-5BCE-6BB5-EF08F73F550D}"/>
              </a:ext>
            </a:extLst>
          </p:cNvPr>
          <p:cNvCxnSpPr>
            <a:cxnSpLocks/>
          </p:cNvCxnSpPr>
          <p:nvPr/>
        </p:nvCxnSpPr>
        <p:spPr>
          <a:xfrm flipV="1">
            <a:off x="4021103" y="4195510"/>
            <a:ext cx="1517233" cy="1343233"/>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5A0D7FCB-DFA9-2A8C-3878-7CAED4F6393A}"/>
              </a:ext>
            </a:extLst>
          </p:cNvPr>
          <p:cNvCxnSpPr/>
          <p:nvPr/>
        </p:nvCxnSpPr>
        <p:spPr>
          <a:xfrm>
            <a:off x="6626711" y="3984020"/>
            <a:ext cx="1834178"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sp>
        <p:nvSpPr>
          <p:cNvPr id="49" name="Rectangle: Rounded Corners 48">
            <a:extLst>
              <a:ext uri="{FF2B5EF4-FFF2-40B4-BE49-F238E27FC236}">
                <a16:creationId xmlns:a16="http://schemas.microsoft.com/office/drawing/2014/main" id="{6F1CBACB-468D-874B-6B03-CCCC7381E593}"/>
              </a:ext>
            </a:extLst>
          </p:cNvPr>
          <p:cNvSpPr/>
          <p:nvPr/>
        </p:nvSpPr>
        <p:spPr>
          <a:xfrm>
            <a:off x="8725378" y="3467700"/>
            <a:ext cx="1900018" cy="421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Calibri" panose="020F0502020204030204" pitchFamily="34" charset="0"/>
                <a:ea typeface="Calibri" panose="020F0502020204030204" pitchFamily="34" charset="0"/>
                <a:cs typeface="Calibri" panose="020F0502020204030204" pitchFamily="34" charset="0"/>
              </a:rPr>
              <a:t>Mobile Apps</a:t>
            </a:r>
          </a:p>
        </p:txBody>
      </p:sp>
      <p:sp>
        <p:nvSpPr>
          <p:cNvPr id="50" name="Rectangle: Rounded Corners 49">
            <a:extLst>
              <a:ext uri="{FF2B5EF4-FFF2-40B4-BE49-F238E27FC236}">
                <a16:creationId xmlns:a16="http://schemas.microsoft.com/office/drawing/2014/main" id="{CD565BAD-C2BD-E99D-0980-9ED802458063}"/>
              </a:ext>
            </a:extLst>
          </p:cNvPr>
          <p:cNvSpPr/>
          <p:nvPr/>
        </p:nvSpPr>
        <p:spPr>
          <a:xfrm>
            <a:off x="8725378" y="4103779"/>
            <a:ext cx="1900019" cy="421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System Services</a:t>
            </a:r>
          </a:p>
        </p:txBody>
      </p:sp>
      <p:sp>
        <p:nvSpPr>
          <p:cNvPr id="30" name="Rectangle: Rounded Corners 29">
            <a:extLst>
              <a:ext uri="{FF2B5EF4-FFF2-40B4-BE49-F238E27FC236}">
                <a16:creationId xmlns:a16="http://schemas.microsoft.com/office/drawing/2014/main" id="{5DFC8324-BFA2-2074-3EEC-99F6CEF6B848}"/>
              </a:ext>
            </a:extLst>
          </p:cNvPr>
          <p:cNvSpPr/>
          <p:nvPr/>
        </p:nvSpPr>
        <p:spPr bwMode="auto">
          <a:xfrm>
            <a:off x="3264900" y="5934047"/>
            <a:ext cx="2686304" cy="464507"/>
          </a:xfrm>
          <a:prstGeom prst="roundRect">
            <a:avLst>
              <a:gd name="adj" fmla="val 7245"/>
            </a:avLst>
          </a:prstGeom>
          <a:no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r"/>
            <a:r>
              <a:rPr lang="en-US" altLang="zh-CN"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Multiple physical copies</a:t>
            </a:r>
            <a:endParaRPr lang="zh-CN" altLang="en-US" sz="20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185451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2E35-C2B8-C18B-F529-984A593A25D8}"/>
              </a:ext>
            </a:extLst>
          </p:cNvPr>
          <p:cNvSpPr>
            <a:spLocks noGrp="1"/>
          </p:cNvSpPr>
          <p:nvPr>
            <p:ph type="title"/>
          </p:nvPr>
        </p:nvSpPr>
        <p:spPr/>
        <p:txBody>
          <a:bodyPr/>
          <a:lstStyle/>
          <a:p>
            <a:r>
              <a:rPr lang="en-US" dirty="0"/>
              <a:t>Performance Bottleneck of Typical Emulators</a:t>
            </a:r>
          </a:p>
        </p:txBody>
      </p:sp>
      <p:sp>
        <p:nvSpPr>
          <p:cNvPr id="3" name="Content Placeholder 2">
            <a:extLst>
              <a:ext uri="{FF2B5EF4-FFF2-40B4-BE49-F238E27FC236}">
                <a16:creationId xmlns:a16="http://schemas.microsoft.com/office/drawing/2014/main" id="{D4307213-4401-0900-C816-42F32ED9973E}"/>
              </a:ext>
            </a:extLst>
          </p:cNvPr>
          <p:cNvSpPr>
            <a:spLocks noGrp="1"/>
          </p:cNvSpPr>
          <p:nvPr>
            <p:ph idx="1"/>
          </p:nvPr>
        </p:nvSpPr>
        <p:spPr/>
        <p:txBody>
          <a:bodyPr/>
          <a:lstStyle/>
          <a:p>
            <a:r>
              <a:rPr lang="en-US" dirty="0"/>
              <a:t>Typical emulators follow the modular device architecture</a:t>
            </a:r>
          </a:p>
          <a:p>
            <a:pPr lvl="1"/>
            <a:r>
              <a:rPr lang="en-US" dirty="0"/>
              <a:t>Virtual devices are isolated and agnostic from each other</a:t>
            </a:r>
          </a:p>
        </p:txBody>
      </p:sp>
      <p:pic>
        <p:nvPicPr>
          <p:cNvPr id="4" name="Picture 3">
            <a:extLst>
              <a:ext uri="{FF2B5EF4-FFF2-40B4-BE49-F238E27FC236}">
                <a16:creationId xmlns:a16="http://schemas.microsoft.com/office/drawing/2014/main" id="{18AC5EA3-9271-7F32-E613-75DE4BFE44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6683" y="2596895"/>
            <a:ext cx="8198633" cy="3715005"/>
          </a:xfrm>
          <a:prstGeom prst="rect">
            <a:avLst/>
          </a:prstGeom>
        </p:spPr>
      </p:pic>
      <p:sp>
        <p:nvSpPr>
          <p:cNvPr id="5" name="Rectangle 4">
            <a:extLst>
              <a:ext uri="{FF2B5EF4-FFF2-40B4-BE49-F238E27FC236}">
                <a16:creationId xmlns:a16="http://schemas.microsoft.com/office/drawing/2014/main" id="{BCB934A3-E333-0FCF-A4EB-38095D50DBD7}"/>
              </a:ext>
            </a:extLst>
          </p:cNvPr>
          <p:cNvSpPr/>
          <p:nvPr/>
        </p:nvSpPr>
        <p:spPr bwMode="auto">
          <a:xfrm>
            <a:off x="5743239" y="4469233"/>
            <a:ext cx="45719" cy="1228722"/>
          </a:xfrm>
          <a:prstGeom prst="rect">
            <a:avLst/>
          </a:prstGeom>
          <a:noFill/>
          <a:ln w="76200" algn="ctr">
            <a:solidFill>
              <a:srgbClr val="FF0000"/>
            </a:solidFill>
            <a:miter lim="800000"/>
            <a:headEnd/>
            <a:tailEnd/>
          </a:ln>
          <a:effectLst/>
        </p:spPr>
        <p:txBody>
          <a:bodyPr lIns="91446" tIns="91446" rIns="91446" bIns="91446" rtlCol="0" anchor="ctr"/>
          <a:lstStyle/>
          <a:p>
            <a:pPr algn="ctr"/>
            <a:endParaRPr lang="en-US"/>
          </a:p>
        </p:txBody>
      </p:sp>
      <p:sp>
        <p:nvSpPr>
          <p:cNvPr id="6" name="Rectangle 5">
            <a:extLst>
              <a:ext uri="{FF2B5EF4-FFF2-40B4-BE49-F238E27FC236}">
                <a16:creationId xmlns:a16="http://schemas.microsoft.com/office/drawing/2014/main" id="{334FB6DD-E8A2-675B-F0DC-A153C9D0AAC1}"/>
              </a:ext>
            </a:extLst>
          </p:cNvPr>
          <p:cNvSpPr/>
          <p:nvPr/>
        </p:nvSpPr>
        <p:spPr bwMode="auto">
          <a:xfrm>
            <a:off x="8112156" y="4452904"/>
            <a:ext cx="45719" cy="1228722"/>
          </a:xfrm>
          <a:prstGeom prst="rect">
            <a:avLst/>
          </a:prstGeom>
          <a:noFill/>
          <a:ln w="76200" algn="ctr">
            <a:solidFill>
              <a:srgbClr val="FF0000"/>
            </a:solidFill>
            <a:miter lim="800000"/>
            <a:headEnd/>
            <a:tailEnd/>
          </a:ln>
          <a:effectLst/>
        </p:spPr>
        <p:txBody>
          <a:bodyPr lIns="91446" tIns="91446" rIns="91446" bIns="91446" rtlCol="0" anchor="ctr"/>
          <a:lstStyle/>
          <a:p>
            <a:pPr algn="ctr"/>
            <a:endParaRPr lang="en-US"/>
          </a:p>
        </p:txBody>
      </p:sp>
      <p:sp>
        <p:nvSpPr>
          <p:cNvPr id="7" name="Slide Number Placeholder 6">
            <a:extLst>
              <a:ext uri="{FF2B5EF4-FFF2-40B4-BE49-F238E27FC236}">
                <a16:creationId xmlns:a16="http://schemas.microsoft.com/office/drawing/2014/main" id="{C6E74A91-B8D9-7958-A07C-1DB84EE0F5D2}"/>
              </a:ext>
            </a:extLst>
          </p:cNvPr>
          <p:cNvSpPr>
            <a:spLocks noGrp="1"/>
          </p:cNvSpPr>
          <p:nvPr>
            <p:ph type="sldNum" sz="quarter" idx="12"/>
          </p:nvPr>
        </p:nvSpPr>
        <p:spPr/>
        <p:txBody>
          <a:bodyPr/>
          <a:lstStyle/>
          <a:p>
            <a:fld id="{F41F4269-D139-4578-AC59-C34B7105CC79}" type="slidenum">
              <a:rPr lang="en-US" smtClean="0"/>
              <a:t>11</a:t>
            </a:fld>
            <a:endParaRPr lang="en-US" dirty="0"/>
          </a:p>
        </p:txBody>
      </p:sp>
    </p:spTree>
    <p:extLst>
      <p:ext uri="{BB962C8B-B14F-4D97-AF65-F5344CB8AC3E}">
        <p14:creationId xmlns:p14="http://schemas.microsoft.com/office/powerpoint/2010/main" val="2391527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6F463-9E9E-6375-9D94-F30532829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F5B1C-BCAC-272F-63DB-FD27FEE62820}"/>
              </a:ext>
            </a:extLst>
          </p:cNvPr>
          <p:cNvSpPr>
            <a:spLocks noGrp="1"/>
          </p:cNvSpPr>
          <p:nvPr>
            <p:ph type="title"/>
          </p:nvPr>
        </p:nvSpPr>
        <p:spPr/>
        <p:txBody>
          <a:bodyPr/>
          <a:lstStyle/>
          <a:p>
            <a:r>
              <a:rPr lang="en-US" dirty="0"/>
              <a:t>Performance Bottleneck of Typical Emulators</a:t>
            </a:r>
          </a:p>
        </p:txBody>
      </p:sp>
      <p:sp>
        <p:nvSpPr>
          <p:cNvPr id="3" name="Content Placeholder 2">
            <a:extLst>
              <a:ext uri="{FF2B5EF4-FFF2-40B4-BE49-F238E27FC236}">
                <a16:creationId xmlns:a16="http://schemas.microsoft.com/office/drawing/2014/main" id="{ECB79B86-6C1C-F92C-A1A3-0FCBC7B16790}"/>
              </a:ext>
            </a:extLst>
          </p:cNvPr>
          <p:cNvSpPr>
            <a:spLocks noGrp="1"/>
          </p:cNvSpPr>
          <p:nvPr>
            <p:ph idx="1"/>
          </p:nvPr>
        </p:nvSpPr>
        <p:spPr/>
        <p:txBody>
          <a:bodyPr/>
          <a:lstStyle/>
          <a:p>
            <a:r>
              <a:rPr lang="en-US" dirty="0"/>
              <a:t>Coherence maintenance relies on guest memory</a:t>
            </a:r>
          </a:p>
        </p:txBody>
      </p:sp>
      <p:pic>
        <p:nvPicPr>
          <p:cNvPr id="4" name="Picture 3">
            <a:extLst>
              <a:ext uri="{FF2B5EF4-FFF2-40B4-BE49-F238E27FC236}">
                <a16:creationId xmlns:a16="http://schemas.microsoft.com/office/drawing/2014/main" id="{543F021C-9D6B-9E31-3646-8A5AA75A13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6683" y="2596895"/>
            <a:ext cx="8198633" cy="3715005"/>
          </a:xfrm>
          <a:prstGeom prst="rect">
            <a:avLst/>
          </a:prstGeom>
        </p:spPr>
      </p:pic>
      <p:sp>
        <p:nvSpPr>
          <p:cNvPr id="7" name="Slide Number Placeholder 6">
            <a:extLst>
              <a:ext uri="{FF2B5EF4-FFF2-40B4-BE49-F238E27FC236}">
                <a16:creationId xmlns:a16="http://schemas.microsoft.com/office/drawing/2014/main" id="{90CEA8CD-4C87-2221-CA42-508DFB82AB2E}"/>
              </a:ext>
            </a:extLst>
          </p:cNvPr>
          <p:cNvSpPr>
            <a:spLocks noGrp="1"/>
          </p:cNvSpPr>
          <p:nvPr>
            <p:ph type="sldNum" sz="quarter" idx="12"/>
          </p:nvPr>
        </p:nvSpPr>
        <p:spPr/>
        <p:txBody>
          <a:bodyPr/>
          <a:lstStyle/>
          <a:p>
            <a:fld id="{F41F4269-D139-4578-AC59-C34B7105CC79}" type="slidenum">
              <a:rPr lang="en-US" smtClean="0"/>
              <a:t>12</a:t>
            </a:fld>
            <a:endParaRPr lang="en-US" dirty="0"/>
          </a:p>
        </p:txBody>
      </p:sp>
      <p:sp>
        <p:nvSpPr>
          <p:cNvPr id="8" name="Rectangle 7">
            <a:extLst>
              <a:ext uri="{FF2B5EF4-FFF2-40B4-BE49-F238E27FC236}">
                <a16:creationId xmlns:a16="http://schemas.microsoft.com/office/drawing/2014/main" id="{62E8FDD9-376A-7282-BD23-680FCD913A95}"/>
              </a:ext>
            </a:extLst>
          </p:cNvPr>
          <p:cNvSpPr/>
          <p:nvPr/>
        </p:nvSpPr>
        <p:spPr bwMode="auto">
          <a:xfrm>
            <a:off x="4485940" y="2555777"/>
            <a:ext cx="5106741" cy="1661810"/>
          </a:xfrm>
          <a:prstGeom prst="rect">
            <a:avLst/>
          </a:prstGeom>
          <a:noFill/>
          <a:ln w="76200" algn="ctr">
            <a:solidFill>
              <a:srgbClr val="FF0000"/>
            </a:solidFill>
            <a:miter lim="800000"/>
            <a:headEnd/>
            <a:tailEnd/>
          </a:ln>
          <a:effectLst/>
        </p:spPr>
        <p:txBody>
          <a:bodyPr lIns="91446" tIns="91446" rIns="91446" bIns="91446" rtlCol="0" anchor="ctr"/>
          <a:lstStyle/>
          <a:p>
            <a:pPr algn="ctr"/>
            <a:endParaRPr lang="en-US"/>
          </a:p>
        </p:txBody>
      </p:sp>
    </p:spTree>
    <p:extLst>
      <p:ext uri="{BB962C8B-B14F-4D97-AF65-F5344CB8AC3E}">
        <p14:creationId xmlns:p14="http://schemas.microsoft.com/office/powerpoint/2010/main" val="1461676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F65A-DC54-E7AB-E397-4DD11625E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C63945-1FE1-56F6-F8F3-787B7699C46C}"/>
              </a:ext>
            </a:extLst>
          </p:cNvPr>
          <p:cNvSpPr>
            <a:spLocks noGrp="1"/>
          </p:cNvSpPr>
          <p:nvPr>
            <p:ph type="title"/>
          </p:nvPr>
        </p:nvSpPr>
        <p:spPr/>
        <p:txBody>
          <a:bodyPr/>
          <a:lstStyle/>
          <a:p>
            <a:r>
              <a:rPr lang="en-US" dirty="0"/>
              <a:t>Performance Bottleneck of Typical Emulators</a:t>
            </a:r>
          </a:p>
        </p:txBody>
      </p:sp>
      <p:sp>
        <p:nvSpPr>
          <p:cNvPr id="3" name="Content Placeholder 2">
            <a:extLst>
              <a:ext uri="{FF2B5EF4-FFF2-40B4-BE49-F238E27FC236}">
                <a16:creationId xmlns:a16="http://schemas.microsoft.com/office/drawing/2014/main" id="{492DBDFC-94AB-AC39-E54F-A6D358E88003}"/>
              </a:ext>
            </a:extLst>
          </p:cNvPr>
          <p:cNvSpPr>
            <a:spLocks noGrp="1"/>
          </p:cNvSpPr>
          <p:nvPr>
            <p:ph idx="1"/>
          </p:nvPr>
        </p:nvSpPr>
        <p:spPr/>
        <p:txBody>
          <a:bodyPr/>
          <a:lstStyle/>
          <a:p>
            <a:r>
              <a:rPr lang="en-US" dirty="0"/>
              <a:t>Coherence maintenance relies on guest memory</a:t>
            </a:r>
          </a:p>
        </p:txBody>
      </p:sp>
      <p:pic>
        <p:nvPicPr>
          <p:cNvPr id="4" name="Picture 3">
            <a:extLst>
              <a:ext uri="{FF2B5EF4-FFF2-40B4-BE49-F238E27FC236}">
                <a16:creationId xmlns:a16="http://schemas.microsoft.com/office/drawing/2014/main" id="{5647F200-9014-448A-B013-C384010CF7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6683" y="2596895"/>
            <a:ext cx="8198633" cy="3715005"/>
          </a:xfrm>
          <a:prstGeom prst="rect">
            <a:avLst/>
          </a:prstGeom>
        </p:spPr>
      </p:pic>
      <p:sp>
        <p:nvSpPr>
          <p:cNvPr id="7" name="Slide Number Placeholder 6">
            <a:extLst>
              <a:ext uri="{FF2B5EF4-FFF2-40B4-BE49-F238E27FC236}">
                <a16:creationId xmlns:a16="http://schemas.microsoft.com/office/drawing/2014/main" id="{D0169ACB-B6CC-8160-8EB2-53178E3C9504}"/>
              </a:ext>
            </a:extLst>
          </p:cNvPr>
          <p:cNvSpPr>
            <a:spLocks noGrp="1"/>
          </p:cNvSpPr>
          <p:nvPr>
            <p:ph type="sldNum" sz="quarter" idx="12"/>
          </p:nvPr>
        </p:nvSpPr>
        <p:spPr/>
        <p:txBody>
          <a:bodyPr/>
          <a:lstStyle/>
          <a:p>
            <a:fld id="{F41F4269-D139-4578-AC59-C34B7105CC79}" type="slidenum">
              <a:rPr lang="en-US" smtClean="0"/>
              <a:t>13</a:t>
            </a:fld>
            <a:endParaRPr lang="en-US" dirty="0"/>
          </a:p>
        </p:txBody>
      </p:sp>
      <p:sp>
        <p:nvSpPr>
          <p:cNvPr id="8" name="Rectangle 7">
            <a:extLst>
              <a:ext uri="{FF2B5EF4-FFF2-40B4-BE49-F238E27FC236}">
                <a16:creationId xmlns:a16="http://schemas.microsoft.com/office/drawing/2014/main" id="{CE67B066-DE8D-0A0B-3593-ECF5F4FEC6A3}"/>
              </a:ext>
            </a:extLst>
          </p:cNvPr>
          <p:cNvSpPr/>
          <p:nvPr/>
        </p:nvSpPr>
        <p:spPr bwMode="auto">
          <a:xfrm>
            <a:off x="3680318" y="3623491"/>
            <a:ext cx="4969051" cy="1817473"/>
          </a:xfrm>
          <a:prstGeom prst="rect">
            <a:avLst/>
          </a:prstGeom>
          <a:noFill/>
          <a:ln w="76200" algn="ctr">
            <a:solidFill>
              <a:srgbClr val="FF0000"/>
            </a:solidFill>
            <a:miter lim="800000"/>
            <a:headEnd/>
            <a:tailEnd/>
          </a:ln>
          <a:effectLst/>
        </p:spPr>
        <p:txBody>
          <a:bodyPr lIns="91446" tIns="91446" rIns="91446" bIns="91446" rtlCol="0" anchor="ctr"/>
          <a:lstStyle/>
          <a:p>
            <a:pPr algn="ctr"/>
            <a:endParaRPr lang="en-US"/>
          </a:p>
        </p:txBody>
      </p:sp>
    </p:spTree>
    <p:extLst>
      <p:ext uri="{BB962C8B-B14F-4D97-AF65-F5344CB8AC3E}">
        <p14:creationId xmlns:p14="http://schemas.microsoft.com/office/powerpoint/2010/main" val="1833230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9AF2-C89F-C9C5-8AAF-F413D325A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8CB9E-EFE1-268E-DEB8-DE3ECD4238E3}"/>
              </a:ext>
            </a:extLst>
          </p:cNvPr>
          <p:cNvSpPr>
            <a:spLocks noGrp="1"/>
          </p:cNvSpPr>
          <p:nvPr>
            <p:ph type="title"/>
          </p:nvPr>
        </p:nvSpPr>
        <p:spPr/>
        <p:txBody>
          <a:bodyPr/>
          <a:lstStyle/>
          <a:p>
            <a:r>
              <a:rPr lang="en-US" dirty="0"/>
              <a:t>Performance Bottleneck of Typical Emulators</a:t>
            </a:r>
          </a:p>
        </p:txBody>
      </p:sp>
      <p:sp>
        <p:nvSpPr>
          <p:cNvPr id="3" name="Content Placeholder 2">
            <a:extLst>
              <a:ext uri="{FF2B5EF4-FFF2-40B4-BE49-F238E27FC236}">
                <a16:creationId xmlns:a16="http://schemas.microsoft.com/office/drawing/2014/main" id="{E396E918-57C4-1B03-3CD9-92B40BC5F11F}"/>
              </a:ext>
            </a:extLst>
          </p:cNvPr>
          <p:cNvSpPr>
            <a:spLocks noGrp="1"/>
          </p:cNvSpPr>
          <p:nvPr>
            <p:ph idx="1"/>
          </p:nvPr>
        </p:nvSpPr>
        <p:spPr/>
        <p:txBody>
          <a:bodyPr/>
          <a:lstStyle/>
          <a:p>
            <a:r>
              <a:rPr lang="en-US" dirty="0"/>
              <a:t>Repeated copying reduces throughput and introduces latency</a:t>
            </a:r>
          </a:p>
          <a:p>
            <a:pPr lvl="1"/>
            <a:r>
              <a:rPr lang="en-US" dirty="0"/>
              <a:t>e.g., codec writes to shared memory, and GPU reads afterwards</a:t>
            </a:r>
          </a:p>
        </p:txBody>
      </p:sp>
      <p:pic>
        <p:nvPicPr>
          <p:cNvPr id="4" name="Picture 3">
            <a:extLst>
              <a:ext uri="{FF2B5EF4-FFF2-40B4-BE49-F238E27FC236}">
                <a16:creationId xmlns:a16="http://schemas.microsoft.com/office/drawing/2014/main" id="{7E42BB9C-5A6B-5C77-F15B-FE444E6CD9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6683" y="2596895"/>
            <a:ext cx="8198633" cy="3715005"/>
          </a:xfrm>
          <a:prstGeom prst="rect">
            <a:avLst/>
          </a:prstGeom>
        </p:spPr>
      </p:pic>
      <p:sp>
        <p:nvSpPr>
          <p:cNvPr id="7" name="Slide Number Placeholder 6">
            <a:extLst>
              <a:ext uri="{FF2B5EF4-FFF2-40B4-BE49-F238E27FC236}">
                <a16:creationId xmlns:a16="http://schemas.microsoft.com/office/drawing/2014/main" id="{AB1C02FF-E292-0D86-038F-0756177A8F8F}"/>
              </a:ext>
            </a:extLst>
          </p:cNvPr>
          <p:cNvSpPr>
            <a:spLocks noGrp="1"/>
          </p:cNvSpPr>
          <p:nvPr>
            <p:ph type="sldNum" sz="quarter" idx="12"/>
          </p:nvPr>
        </p:nvSpPr>
        <p:spPr/>
        <p:txBody>
          <a:bodyPr/>
          <a:lstStyle/>
          <a:p>
            <a:fld id="{F41F4269-D139-4578-AC59-C34B7105CC79}" type="slidenum">
              <a:rPr lang="en-US" smtClean="0"/>
              <a:t>14</a:t>
            </a:fld>
            <a:endParaRPr lang="en-US" dirty="0"/>
          </a:p>
        </p:txBody>
      </p:sp>
      <p:cxnSp>
        <p:nvCxnSpPr>
          <p:cNvPr id="5" name="Straight Arrow Connector 4">
            <a:extLst>
              <a:ext uri="{FF2B5EF4-FFF2-40B4-BE49-F238E27FC236}">
                <a16:creationId xmlns:a16="http://schemas.microsoft.com/office/drawing/2014/main" id="{E678133E-8B20-EC94-0D44-9E993E7EA970}"/>
              </a:ext>
            </a:extLst>
          </p:cNvPr>
          <p:cNvCxnSpPr>
            <a:cxnSpLocks/>
          </p:cNvCxnSpPr>
          <p:nvPr/>
        </p:nvCxnSpPr>
        <p:spPr bwMode="auto">
          <a:xfrm flipV="1">
            <a:off x="7408430" y="4114134"/>
            <a:ext cx="0" cy="582191"/>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B8B7A901-1CDD-6DC5-2A4F-7C12202F529B}"/>
              </a:ext>
            </a:extLst>
          </p:cNvPr>
          <p:cNvCxnSpPr>
            <a:cxnSpLocks/>
          </p:cNvCxnSpPr>
          <p:nvPr/>
        </p:nvCxnSpPr>
        <p:spPr bwMode="auto">
          <a:xfrm>
            <a:off x="5155526" y="4120484"/>
            <a:ext cx="0" cy="582191"/>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A81F178B-85FA-3FFA-5669-86B8575A6F0B}"/>
              </a:ext>
            </a:extLst>
          </p:cNvPr>
          <p:cNvSpPr txBox="1"/>
          <p:nvPr/>
        </p:nvSpPr>
        <p:spPr>
          <a:xfrm>
            <a:off x="7468853" y="4096389"/>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①</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0" name="TextBox 9">
            <a:extLst>
              <a:ext uri="{FF2B5EF4-FFF2-40B4-BE49-F238E27FC236}">
                <a16:creationId xmlns:a16="http://schemas.microsoft.com/office/drawing/2014/main" id="{AE2F255F-4C08-9369-D509-9ACD1D73EFD8}"/>
              </a:ext>
            </a:extLst>
          </p:cNvPr>
          <p:cNvSpPr txBox="1"/>
          <p:nvPr/>
        </p:nvSpPr>
        <p:spPr>
          <a:xfrm>
            <a:off x="4567041" y="4078692"/>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②</a:t>
            </a:r>
            <a:endParaRPr lang="en-US" sz="24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96066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FA52-2FAF-5CA7-B38B-0E2347B72EFA}"/>
              </a:ext>
            </a:extLst>
          </p:cNvPr>
          <p:cNvSpPr>
            <a:spLocks noGrp="1"/>
          </p:cNvSpPr>
          <p:nvPr>
            <p:ph type="title"/>
          </p:nvPr>
        </p:nvSpPr>
        <p:spPr/>
        <p:txBody>
          <a:bodyPr/>
          <a:lstStyle/>
          <a:p>
            <a:r>
              <a:rPr lang="en-US" dirty="0"/>
              <a:t>Measurement of Mobile Shared Memory Usage</a:t>
            </a:r>
          </a:p>
        </p:txBody>
      </p:sp>
      <p:sp>
        <p:nvSpPr>
          <p:cNvPr id="3" name="Content Placeholder 2">
            <a:extLst>
              <a:ext uri="{FF2B5EF4-FFF2-40B4-BE49-F238E27FC236}">
                <a16:creationId xmlns:a16="http://schemas.microsoft.com/office/drawing/2014/main" id="{1F30F8C7-78A3-1A3D-0261-D7B7CB284263}"/>
              </a:ext>
            </a:extLst>
          </p:cNvPr>
          <p:cNvSpPr>
            <a:spLocks noGrp="1"/>
          </p:cNvSpPr>
          <p:nvPr>
            <p:ph idx="1"/>
          </p:nvPr>
        </p:nvSpPr>
        <p:spPr/>
        <p:txBody>
          <a:bodyPr/>
          <a:lstStyle/>
          <a:p>
            <a:r>
              <a:rPr lang="en-US" dirty="0"/>
              <a:t>5 types of emerging apps (UHD + 60 FPS + </a:t>
            </a:r>
            <a:r>
              <a:rPr lang="zh-CN" altLang="en-US" dirty="0"/>
              <a:t>≥</a:t>
            </a:r>
            <a:r>
              <a:rPr lang="en-US" altLang="zh-CN" dirty="0"/>
              <a:t>3 devices</a:t>
            </a:r>
            <a:r>
              <a:rPr lang="en-US" dirty="0"/>
              <a:t>)</a:t>
            </a:r>
          </a:p>
          <a:p>
            <a:endParaRPr lang="en-US" dirty="0"/>
          </a:p>
          <a:p>
            <a:endParaRPr lang="en-US" dirty="0"/>
          </a:p>
          <a:p>
            <a:endParaRPr lang="en-US" dirty="0"/>
          </a:p>
          <a:p>
            <a:endParaRPr lang="en-US" dirty="0"/>
          </a:p>
          <a:p>
            <a:endParaRPr lang="en-US" dirty="0"/>
          </a:p>
          <a:p>
            <a:pPr marL="0" indent="0">
              <a:buNone/>
            </a:pPr>
            <a:endParaRPr lang="en-US" dirty="0"/>
          </a:p>
          <a:p>
            <a:r>
              <a:rPr lang="en-US" dirty="0"/>
              <a:t>1 physical device (Google Pixel 6a) + 2 emulators (GAE, QEMU-KVM)</a:t>
            </a:r>
          </a:p>
          <a:p>
            <a:r>
              <a:rPr lang="en-US" dirty="0"/>
              <a:t>Instrumentation of Android OS &amp; emulators</a:t>
            </a:r>
          </a:p>
        </p:txBody>
      </p:sp>
      <p:sp>
        <p:nvSpPr>
          <p:cNvPr id="4" name="Slide Number Placeholder 3">
            <a:extLst>
              <a:ext uri="{FF2B5EF4-FFF2-40B4-BE49-F238E27FC236}">
                <a16:creationId xmlns:a16="http://schemas.microsoft.com/office/drawing/2014/main" id="{605D6C12-4A58-0D1B-F061-D6186C30253C}"/>
              </a:ext>
            </a:extLst>
          </p:cNvPr>
          <p:cNvSpPr>
            <a:spLocks noGrp="1"/>
          </p:cNvSpPr>
          <p:nvPr>
            <p:ph type="sldNum" sz="quarter" idx="12"/>
          </p:nvPr>
        </p:nvSpPr>
        <p:spPr/>
        <p:txBody>
          <a:bodyPr/>
          <a:lstStyle/>
          <a:p>
            <a:fld id="{F41F4269-D139-4578-AC59-C34B7105CC79}" type="slidenum">
              <a:rPr lang="en-US" smtClean="0"/>
              <a:t>15</a:t>
            </a:fld>
            <a:endParaRPr lang="en-US" dirty="0"/>
          </a:p>
        </p:txBody>
      </p:sp>
      <p:pic>
        <p:nvPicPr>
          <p:cNvPr id="7" name="Picture 6">
            <a:extLst>
              <a:ext uri="{FF2B5EF4-FFF2-40B4-BE49-F238E27FC236}">
                <a16:creationId xmlns:a16="http://schemas.microsoft.com/office/drawing/2014/main" id="{F68570A6-3A30-F706-F57A-F0964A9CED1B}"/>
              </a:ext>
            </a:extLst>
          </p:cNvPr>
          <p:cNvPicPr>
            <a:picLocks noChangeAspect="1"/>
          </p:cNvPicPr>
          <p:nvPr/>
        </p:nvPicPr>
        <p:blipFill>
          <a:blip r:embed="rId3"/>
          <a:stretch>
            <a:fillRect/>
          </a:stretch>
        </p:blipFill>
        <p:spPr>
          <a:xfrm>
            <a:off x="3075745" y="2284997"/>
            <a:ext cx="6512675" cy="2288006"/>
          </a:xfrm>
          <a:prstGeom prst="rect">
            <a:avLst/>
          </a:prstGeom>
        </p:spPr>
      </p:pic>
    </p:spTree>
    <p:extLst>
      <p:ext uri="{BB962C8B-B14F-4D97-AF65-F5344CB8AC3E}">
        <p14:creationId xmlns:p14="http://schemas.microsoft.com/office/powerpoint/2010/main" val="1683009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991EA-92E8-2C7C-0188-2F6FDBA73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F5834-E725-7226-5406-444CBD3703EC}"/>
              </a:ext>
            </a:extLst>
          </p:cNvPr>
          <p:cNvSpPr>
            <a:spLocks noGrp="1"/>
          </p:cNvSpPr>
          <p:nvPr>
            <p:ph type="title"/>
          </p:nvPr>
        </p:nvSpPr>
        <p:spPr/>
        <p:txBody>
          <a:bodyPr/>
          <a:lstStyle/>
          <a:p>
            <a:r>
              <a:rPr lang="en-US" dirty="0"/>
              <a:t>Key Measurement Findings</a:t>
            </a:r>
          </a:p>
        </p:txBody>
      </p:sp>
      <p:sp>
        <p:nvSpPr>
          <p:cNvPr id="3" name="Content Placeholder 2">
            <a:extLst>
              <a:ext uri="{FF2B5EF4-FFF2-40B4-BE49-F238E27FC236}">
                <a16:creationId xmlns:a16="http://schemas.microsoft.com/office/drawing/2014/main" id="{7C049DCC-413D-54CE-F09C-CA2820542586}"/>
              </a:ext>
            </a:extLst>
          </p:cNvPr>
          <p:cNvSpPr>
            <a:spLocks noGrp="1"/>
          </p:cNvSpPr>
          <p:nvPr>
            <p:ph idx="1"/>
          </p:nvPr>
        </p:nvSpPr>
        <p:spPr/>
        <p:txBody>
          <a:bodyPr/>
          <a:lstStyle/>
          <a:p>
            <a:r>
              <a:rPr lang="en-US" dirty="0"/>
              <a:t>Emulator </a:t>
            </a:r>
            <a:r>
              <a:rPr lang="en-US" b="1" dirty="0">
                <a:solidFill>
                  <a:srgbClr val="FF0000"/>
                </a:solidFill>
              </a:rPr>
              <a:t>coherence maintenance </a:t>
            </a:r>
            <a:r>
              <a:rPr lang="en-US" b="1" i="1" dirty="0">
                <a:solidFill>
                  <a:srgbClr val="FF0000"/>
                </a:solidFill>
              </a:rPr>
              <a:t>is </a:t>
            </a:r>
            <a:r>
              <a:rPr lang="en-US" b="1" dirty="0">
                <a:solidFill>
                  <a:srgbClr val="FF0000"/>
                </a:solidFill>
              </a:rPr>
              <a:t>slow</a:t>
            </a:r>
          </a:p>
          <a:p>
            <a:pPr lvl="1"/>
            <a:r>
              <a:rPr lang="en-US" dirty="0"/>
              <a:t>mobile shared memory has high throughput (avg.</a:t>
            </a:r>
            <a:r>
              <a:rPr lang="en-US" altLang="zh-CN" dirty="0"/>
              <a:t> </a:t>
            </a:r>
            <a:r>
              <a:rPr lang="en-US" dirty="0"/>
              <a:t>5.8 MiB/op </a:t>
            </a:r>
            <a:r>
              <a:rPr lang="en-US" altLang="zh-CN" dirty="0"/>
              <a:t>× 292 </a:t>
            </a:r>
            <a:r>
              <a:rPr lang="en-US" dirty="0"/>
              <a:t>ops</a:t>
            </a:r>
            <a:r>
              <a:rPr lang="en-US" altLang="zh-CN" dirty="0"/>
              <a:t>/sec </a:t>
            </a:r>
            <a:r>
              <a:rPr lang="zh-CN" altLang="en-US" dirty="0"/>
              <a:t>≈ </a:t>
            </a:r>
            <a:r>
              <a:rPr lang="en-US" altLang="zh-CN" dirty="0"/>
              <a:t>1 GiB/s</a:t>
            </a:r>
            <a:r>
              <a:rPr lang="en-US" dirty="0"/>
              <a:t>)</a:t>
            </a:r>
          </a:p>
          <a:p>
            <a:pPr lvl="1"/>
            <a:r>
              <a:rPr lang="en-US" dirty="0"/>
              <a:t>-&gt; average coherence time: </a:t>
            </a:r>
            <a:r>
              <a:rPr lang="en-US" b="1" dirty="0">
                <a:solidFill>
                  <a:srgbClr val="FF0000"/>
                </a:solidFill>
              </a:rPr>
              <a:t>6.6 </a:t>
            </a:r>
            <a:r>
              <a:rPr lang="en-US" b="1" dirty="0" err="1">
                <a:solidFill>
                  <a:srgbClr val="FF0000"/>
                </a:solidFill>
              </a:rPr>
              <a:t>ms</a:t>
            </a:r>
            <a:r>
              <a:rPr lang="en-US" b="1" dirty="0">
                <a:solidFill>
                  <a:srgbClr val="FF0000"/>
                </a:solidFill>
              </a:rPr>
              <a:t>/op</a:t>
            </a:r>
          </a:p>
        </p:txBody>
      </p:sp>
      <p:sp>
        <p:nvSpPr>
          <p:cNvPr id="4" name="Slide Number Placeholder 3">
            <a:extLst>
              <a:ext uri="{FF2B5EF4-FFF2-40B4-BE49-F238E27FC236}">
                <a16:creationId xmlns:a16="http://schemas.microsoft.com/office/drawing/2014/main" id="{D80AFEE3-CE2A-9406-C2F6-BABD297A9303}"/>
              </a:ext>
            </a:extLst>
          </p:cNvPr>
          <p:cNvSpPr>
            <a:spLocks noGrp="1"/>
          </p:cNvSpPr>
          <p:nvPr>
            <p:ph type="sldNum" sz="quarter" idx="12"/>
          </p:nvPr>
        </p:nvSpPr>
        <p:spPr/>
        <p:txBody>
          <a:bodyPr/>
          <a:lstStyle/>
          <a:p>
            <a:fld id="{F41F4269-D139-4578-AC59-C34B7105CC79}" type="slidenum">
              <a:rPr lang="en-US" smtClean="0"/>
              <a:t>16</a:t>
            </a:fld>
            <a:endParaRPr lang="en-US" dirty="0"/>
          </a:p>
        </p:txBody>
      </p:sp>
      <p:pic>
        <p:nvPicPr>
          <p:cNvPr id="6" name="Picture 5">
            <a:extLst>
              <a:ext uri="{FF2B5EF4-FFF2-40B4-BE49-F238E27FC236}">
                <a16:creationId xmlns:a16="http://schemas.microsoft.com/office/drawing/2014/main" id="{A837879D-0966-FF75-4D74-0A96C06ACD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88526" y="4039349"/>
            <a:ext cx="3888814" cy="2807331"/>
          </a:xfrm>
          <a:prstGeom prst="rect">
            <a:avLst/>
          </a:prstGeom>
        </p:spPr>
      </p:pic>
      <p:sp>
        <p:nvSpPr>
          <p:cNvPr id="8" name="Rectangle 7">
            <a:extLst>
              <a:ext uri="{FF2B5EF4-FFF2-40B4-BE49-F238E27FC236}">
                <a16:creationId xmlns:a16="http://schemas.microsoft.com/office/drawing/2014/main" id="{F0DEC001-ABE4-4FFF-1030-E68147B4259D}"/>
              </a:ext>
            </a:extLst>
          </p:cNvPr>
          <p:cNvSpPr/>
          <p:nvPr/>
        </p:nvSpPr>
        <p:spPr bwMode="auto">
          <a:xfrm>
            <a:off x="2432414" y="4558131"/>
            <a:ext cx="1034966" cy="692150"/>
          </a:xfrm>
          <a:prstGeom prst="rect">
            <a:avLst/>
          </a:prstGeom>
          <a:noFill/>
          <a:ln w="38100" algn="ctr">
            <a:solidFill>
              <a:srgbClr val="FF0000"/>
            </a:solidFill>
            <a:miter lim="800000"/>
            <a:headEnd/>
            <a:tailEnd/>
          </a:ln>
          <a:effectLst/>
        </p:spPr>
        <p:txBody>
          <a:bodyPr lIns="91446" tIns="91446" rIns="91446" bIns="91446" rtlCol="0" anchor="ctr"/>
          <a:lstStyle/>
          <a:p>
            <a:pPr algn="ctr"/>
            <a:endParaRPr lang="en-US"/>
          </a:p>
        </p:txBody>
      </p:sp>
      <p:sp>
        <p:nvSpPr>
          <p:cNvPr id="9" name="Rectangle 8">
            <a:extLst>
              <a:ext uri="{FF2B5EF4-FFF2-40B4-BE49-F238E27FC236}">
                <a16:creationId xmlns:a16="http://schemas.microsoft.com/office/drawing/2014/main" id="{EB8E9479-5AAF-30FF-FB48-419989B6BD97}"/>
              </a:ext>
            </a:extLst>
          </p:cNvPr>
          <p:cNvSpPr/>
          <p:nvPr/>
        </p:nvSpPr>
        <p:spPr bwMode="auto">
          <a:xfrm>
            <a:off x="4197714" y="5265096"/>
            <a:ext cx="1049480" cy="692149"/>
          </a:xfrm>
          <a:prstGeom prst="rect">
            <a:avLst/>
          </a:prstGeom>
          <a:noFill/>
          <a:ln w="38100" algn="ctr">
            <a:solidFill>
              <a:srgbClr val="FF0000"/>
            </a:solidFill>
            <a:miter lim="800000"/>
            <a:headEnd/>
            <a:tailEnd/>
          </a:ln>
          <a:effectLst/>
        </p:spPr>
        <p:txBody>
          <a:bodyPr lIns="91446" tIns="91446" rIns="91446" bIns="91446" rtlCol="0" anchor="ctr"/>
          <a:lstStyle/>
          <a:p>
            <a:pPr algn="ctr"/>
            <a:endParaRPr lang="en-US"/>
          </a:p>
        </p:txBody>
      </p:sp>
      <p:sp>
        <p:nvSpPr>
          <p:cNvPr id="10" name="TextBox 9">
            <a:extLst>
              <a:ext uri="{FF2B5EF4-FFF2-40B4-BE49-F238E27FC236}">
                <a16:creationId xmlns:a16="http://schemas.microsoft.com/office/drawing/2014/main" id="{3F141568-802C-A90A-1CD3-F87031B2FB59}"/>
              </a:ext>
            </a:extLst>
          </p:cNvPr>
          <p:cNvSpPr txBox="1"/>
          <p:nvPr/>
        </p:nvSpPr>
        <p:spPr>
          <a:xfrm>
            <a:off x="1201916" y="2898960"/>
            <a:ext cx="9763065"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reference: if an app runs at 60 FPS, each frame only has </a:t>
            </a: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16 </a:t>
            </a:r>
            <a:r>
              <a:rPr lang="en-US" altLang="zh-CN" sz="2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ms</a:t>
            </a: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zh-CN" sz="2400" dirty="0">
                <a:latin typeface="Calibri" panose="020F0502020204030204" pitchFamily="34" charset="0"/>
                <a:ea typeface="Calibri" panose="020F0502020204030204" pitchFamily="34" charset="0"/>
                <a:cs typeface="Calibri" panose="020F0502020204030204" pitchFamily="34" charset="0"/>
              </a:rPr>
              <a:t>time budget</a:t>
            </a:r>
          </a:p>
        </p:txBody>
      </p:sp>
    </p:spTree>
    <p:extLst>
      <p:ext uri="{BB962C8B-B14F-4D97-AF65-F5344CB8AC3E}">
        <p14:creationId xmlns:p14="http://schemas.microsoft.com/office/powerpoint/2010/main" val="1844591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B4A27-2E4D-4550-A12F-50FAAB00A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950F1-3A82-CA6F-2B5C-83857C888CE2}"/>
              </a:ext>
            </a:extLst>
          </p:cNvPr>
          <p:cNvSpPr>
            <a:spLocks noGrp="1"/>
          </p:cNvSpPr>
          <p:nvPr>
            <p:ph type="title"/>
          </p:nvPr>
        </p:nvSpPr>
        <p:spPr/>
        <p:txBody>
          <a:bodyPr/>
          <a:lstStyle/>
          <a:p>
            <a:r>
              <a:rPr lang="en-US" dirty="0"/>
              <a:t>Key Measurement Findings</a:t>
            </a:r>
          </a:p>
        </p:txBody>
      </p:sp>
      <p:sp>
        <p:nvSpPr>
          <p:cNvPr id="3" name="Content Placeholder 2">
            <a:extLst>
              <a:ext uri="{FF2B5EF4-FFF2-40B4-BE49-F238E27FC236}">
                <a16:creationId xmlns:a16="http://schemas.microsoft.com/office/drawing/2014/main" id="{4980855D-2524-A2F1-DD7E-1AC4051CD17F}"/>
              </a:ext>
            </a:extLst>
          </p:cNvPr>
          <p:cNvSpPr>
            <a:spLocks noGrp="1"/>
          </p:cNvSpPr>
          <p:nvPr>
            <p:ph idx="1"/>
          </p:nvPr>
        </p:nvSpPr>
        <p:spPr/>
        <p:txBody>
          <a:bodyPr/>
          <a:lstStyle/>
          <a:p>
            <a:r>
              <a:rPr lang="en-US" dirty="0"/>
              <a:t>Emulator </a:t>
            </a:r>
            <a:r>
              <a:rPr lang="en-US" b="1" dirty="0">
                <a:solidFill>
                  <a:srgbClr val="FF0000"/>
                </a:solidFill>
              </a:rPr>
              <a:t>coherence maintenance </a:t>
            </a:r>
            <a:r>
              <a:rPr lang="en-US" b="1" i="1" dirty="0">
                <a:solidFill>
                  <a:srgbClr val="FF0000"/>
                </a:solidFill>
              </a:rPr>
              <a:t>is </a:t>
            </a:r>
            <a:r>
              <a:rPr lang="en-US" b="1" dirty="0">
                <a:solidFill>
                  <a:srgbClr val="FF0000"/>
                </a:solidFill>
              </a:rPr>
              <a:t>slow</a:t>
            </a:r>
          </a:p>
          <a:p>
            <a:pPr lvl="1"/>
            <a:r>
              <a:rPr lang="en-US" dirty="0"/>
              <a:t>mobile shared memory has high throughput (avg.</a:t>
            </a:r>
            <a:r>
              <a:rPr lang="en-US" altLang="zh-CN" dirty="0"/>
              <a:t> </a:t>
            </a:r>
            <a:r>
              <a:rPr lang="en-US" dirty="0"/>
              <a:t>5.8 MiB/op </a:t>
            </a:r>
            <a:r>
              <a:rPr lang="en-US" altLang="zh-CN" dirty="0"/>
              <a:t>× 292 </a:t>
            </a:r>
            <a:r>
              <a:rPr lang="en-US" dirty="0"/>
              <a:t>ops</a:t>
            </a:r>
            <a:r>
              <a:rPr lang="en-US" altLang="zh-CN" dirty="0"/>
              <a:t>/sec </a:t>
            </a:r>
            <a:r>
              <a:rPr lang="zh-CN" altLang="en-US" dirty="0"/>
              <a:t>≈ </a:t>
            </a:r>
            <a:r>
              <a:rPr lang="en-US" altLang="zh-CN" dirty="0"/>
              <a:t>1 GiB/s</a:t>
            </a:r>
            <a:r>
              <a:rPr lang="en-US" dirty="0"/>
              <a:t>)</a:t>
            </a:r>
          </a:p>
          <a:p>
            <a:pPr lvl="1"/>
            <a:r>
              <a:rPr lang="en-US" dirty="0"/>
              <a:t>-&gt; average coherence time: </a:t>
            </a:r>
            <a:r>
              <a:rPr lang="en-US" b="1" dirty="0">
                <a:solidFill>
                  <a:srgbClr val="FF0000"/>
                </a:solidFill>
              </a:rPr>
              <a:t>6.6 </a:t>
            </a:r>
            <a:r>
              <a:rPr lang="en-US" b="1" dirty="0" err="1">
                <a:solidFill>
                  <a:srgbClr val="FF0000"/>
                </a:solidFill>
              </a:rPr>
              <a:t>ms</a:t>
            </a:r>
            <a:r>
              <a:rPr lang="en-US" b="1" dirty="0">
                <a:solidFill>
                  <a:srgbClr val="FF0000"/>
                </a:solidFill>
              </a:rPr>
              <a:t>/op</a:t>
            </a:r>
            <a:endParaRPr lang="en-US" dirty="0"/>
          </a:p>
          <a:p>
            <a:r>
              <a:rPr lang="en-US" dirty="0"/>
              <a:t>Mobile shared memory has </a:t>
            </a:r>
            <a:r>
              <a:rPr lang="en-US" b="1" dirty="0">
                <a:solidFill>
                  <a:schemeClr val="accent6"/>
                </a:solidFill>
              </a:rPr>
              <a:t>slack intervals</a:t>
            </a:r>
            <a:endParaRPr lang="en-US" dirty="0"/>
          </a:p>
          <a:p>
            <a:pPr lvl="1"/>
            <a:r>
              <a:rPr lang="en-US" dirty="0"/>
              <a:t>slack interval: idle time between consecutive shared memory accesses (avg. </a:t>
            </a:r>
            <a:r>
              <a:rPr lang="en-US" b="1" dirty="0">
                <a:solidFill>
                  <a:schemeClr val="accent6"/>
                </a:solidFill>
              </a:rPr>
              <a:t>17.2 </a:t>
            </a:r>
            <a:r>
              <a:rPr lang="en-US" b="1" dirty="0" err="1">
                <a:solidFill>
                  <a:schemeClr val="accent6"/>
                </a:solidFill>
              </a:rPr>
              <a:t>ms</a:t>
            </a:r>
            <a:r>
              <a:rPr lang="en-US" dirty="0"/>
              <a:t>)</a:t>
            </a:r>
          </a:p>
          <a:p>
            <a:pPr lvl="1"/>
            <a:r>
              <a:rPr lang="en-US" dirty="0"/>
              <a:t>reason: OS synchronization mechanisms, e.g., buffering         and </a:t>
            </a:r>
            <a:r>
              <a:rPr lang="en-US" dirty="0" err="1"/>
              <a:t>VSync</a:t>
            </a:r>
            <a:endParaRPr lang="en-US" dirty="0"/>
          </a:p>
        </p:txBody>
      </p:sp>
      <p:sp>
        <p:nvSpPr>
          <p:cNvPr id="4" name="Slide Number Placeholder 3">
            <a:extLst>
              <a:ext uri="{FF2B5EF4-FFF2-40B4-BE49-F238E27FC236}">
                <a16:creationId xmlns:a16="http://schemas.microsoft.com/office/drawing/2014/main" id="{EEB96F7D-7A7E-2C74-ED38-B93A6ECFF9E9}"/>
              </a:ext>
            </a:extLst>
          </p:cNvPr>
          <p:cNvSpPr>
            <a:spLocks noGrp="1"/>
          </p:cNvSpPr>
          <p:nvPr>
            <p:ph type="sldNum" sz="quarter" idx="12"/>
          </p:nvPr>
        </p:nvSpPr>
        <p:spPr/>
        <p:txBody>
          <a:bodyPr/>
          <a:lstStyle/>
          <a:p>
            <a:fld id="{F41F4269-D139-4578-AC59-C34B7105CC79}" type="slidenum">
              <a:rPr lang="en-US" smtClean="0"/>
              <a:t>17</a:t>
            </a:fld>
            <a:endParaRPr lang="en-US" dirty="0"/>
          </a:p>
        </p:txBody>
      </p:sp>
      <p:pic>
        <p:nvPicPr>
          <p:cNvPr id="5" name="Picture 4">
            <a:extLst>
              <a:ext uri="{FF2B5EF4-FFF2-40B4-BE49-F238E27FC236}">
                <a16:creationId xmlns:a16="http://schemas.microsoft.com/office/drawing/2014/main" id="{B8C6BECB-CED2-1C6D-CDC1-3DBE34CE56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4319" y="4039349"/>
            <a:ext cx="3888813" cy="2807331"/>
          </a:xfrm>
          <a:prstGeom prst="rect">
            <a:avLst/>
          </a:prstGeom>
        </p:spPr>
      </p:pic>
      <p:pic>
        <p:nvPicPr>
          <p:cNvPr id="6" name="Picture 5">
            <a:extLst>
              <a:ext uri="{FF2B5EF4-FFF2-40B4-BE49-F238E27FC236}">
                <a16:creationId xmlns:a16="http://schemas.microsoft.com/office/drawing/2014/main" id="{7F04779D-5B7E-779D-A2A6-B1031DCD64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88526" y="4039349"/>
            <a:ext cx="3888814" cy="2807331"/>
          </a:xfrm>
          <a:prstGeom prst="rect">
            <a:avLst/>
          </a:prstGeom>
        </p:spPr>
      </p:pic>
      <p:sp>
        <p:nvSpPr>
          <p:cNvPr id="8" name="Rectangle 7">
            <a:extLst>
              <a:ext uri="{FF2B5EF4-FFF2-40B4-BE49-F238E27FC236}">
                <a16:creationId xmlns:a16="http://schemas.microsoft.com/office/drawing/2014/main" id="{953E164B-8F2F-0775-6F23-0A7988C03B40}"/>
              </a:ext>
            </a:extLst>
          </p:cNvPr>
          <p:cNvSpPr/>
          <p:nvPr/>
        </p:nvSpPr>
        <p:spPr bwMode="auto">
          <a:xfrm>
            <a:off x="2432414" y="4558131"/>
            <a:ext cx="1034966" cy="692150"/>
          </a:xfrm>
          <a:prstGeom prst="rect">
            <a:avLst/>
          </a:prstGeom>
          <a:noFill/>
          <a:ln w="38100" algn="ctr">
            <a:solidFill>
              <a:srgbClr val="FF0000"/>
            </a:solidFill>
            <a:miter lim="800000"/>
            <a:headEnd/>
            <a:tailEnd/>
          </a:ln>
          <a:effectLst/>
        </p:spPr>
        <p:txBody>
          <a:bodyPr lIns="91446" tIns="91446" rIns="91446" bIns="91446" rtlCol="0" anchor="ctr"/>
          <a:lstStyle/>
          <a:p>
            <a:pPr algn="ctr"/>
            <a:endParaRPr lang="en-US"/>
          </a:p>
        </p:txBody>
      </p:sp>
      <p:sp>
        <p:nvSpPr>
          <p:cNvPr id="9" name="Rectangle 8">
            <a:extLst>
              <a:ext uri="{FF2B5EF4-FFF2-40B4-BE49-F238E27FC236}">
                <a16:creationId xmlns:a16="http://schemas.microsoft.com/office/drawing/2014/main" id="{1CB31EE9-40B4-4380-1211-CF4005AE43C5}"/>
              </a:ext>
            </a:extLst>
          </p:cNvPr>
          <p:cNvSpPr/>
          <p:nvPr/>
        </p:nvSpPr>
        <p:spPr bwMode="auto">
          <a:xfrm>
            <a:off x="4197714" y="5265096"/>
            <a:ext cx="1049480" cy="692149"/>
          </a:xfrm>
          <a:prstGeom prst="rect">
            <a:avLst/>
          </a:prstGeom>
          <a:noFill/>
          <a:ln w="38100" algn="ctr">
            <a:solidFill>
              <a:srgbClr val="FF0000"/>
            </a:solidFill>
            <a:miter lim="800000"/>
            <a:headEnd/>
            <a:tailEnd/>
          </a:ln>
          <a:effectLst/>
        </p:spPr>
        <p:txBody>
          <a:bodyPr lIns="91446" tIns="91446" rIns="91446" bIns="91446" rtlCol="0" anchor="ctr"/>
          <a:lstStyle/>
          <a:p>
            <a:pPr algn="ctr"/>
            <a:endParaRPr lang="en-US"/>
          </a:p>
        </p:txBody>
      </p:sp>
      <p:sp>
        <p:nvSpPr>
          <p:cNvPr id="11" name="Rectangle 10">
            <a:extLst>
              <a:ext uri="{FF2B5EF4-FFF2-40B4-BE49-F238E27FC236}">
                <a16:creationId xmlns:a16="http://schemas.microsoft.com/office/drawing/2014/main" id="{2DE5DB5C-9539-E7E9-AA7D-C7537F5BBA5D}"/>
              </a:ext>
            </a:extLst>
          </p:cNvPr>
          <p:cNvSpPr/>
          <p:nvPr/>
        </p:nvSpPr>
        <p:spPr bwMode="auto">
          <a:xfrm>
            <a:off x="6906970" y="4376368"/>
            <a:ext cx="997345" cy="501649"/>
          </a:xfrm>
          <a:prstGeom prst="rect">
            <a:avLst/>
          </a:prstGeom>
          <a:noFill/>
          <a:ln w="38100" algn="ctr">
            <a:solidFill>
              <a:schemeClr val="accent6"/>
            </a:solidFill>
            <a:miter lim="800000"/>
            <a:headEnd/>
            <a:tailEnd/>
          </a:ln>
          <a:effectLst/>
        </p:spPr>
        <p:txBody>
          <a:bodyPr lIns="91446" tIns="91446" rIns="91446" bIns="91446" rtlCol="0" anchor="ctr"/>
          <a:lstStyle/>
          <a:p>
            <a:pPr algn="ctr"/>
            <a:endParaRPr lang="en-US"/>
          </a:p>
        </p:txBody>
      </p:sp>
      <p:sp>
        <p:nvSpPr>
          <p:cNvPr id="12" name="Rectangle 11">
            <a:extLst>
              <a:ext uri="{FF2B5EF4-FFF2-40B4-BE49-F238E27FC236}">
                <a16:creationId xmlns:a16="http://schemas.microsoft.com/office/drawing/2014/main" id="{555B9EEA-48A7-46EA-8D8E-3CF1109BFD6A}"/>
              </a:ext>
            </a:extLst>
          </p:cNvPr>
          <p:cNvSpPr/>
          <p:nvPr/>
        </p:nvSpPr>
        <p:spPr bwMode="auto">
          <a:xfrm>
            <a:off x="7942415" y="5609585"/>
            <a:ext cx="917040" cy="477836"/>
          </a:xfrm>
          <a:prstGeom prst="rect">
            <a:avLst/>
          </a:prstGeom>
          <a:noFill/>
          <a:ln w="38100" algn="ctr">
            <a:solidFill>
              <a:schemeClr val="accent6"/>
            </a:solidFill>
            <a:miter lim="800000"/>
            <a:headEnd/>
            <a:tailEnd/>
          </a:ln>
          <a:effectLst/>
        </p:spPr>
        <p:txBody>
          <a:bodyPr lIns="91446" tIns="91446" rIns="91446" bIns="91446" rtlCol="0" anchor="ctr"/>
          <a:lstStyle/>
          <a:p>
            <a:pPr algn="ctr"/>
            <a:endParaRPr lang="en-US"/>
          </a:p>
        </p:txBody>
      </p:sp>
      <p:sp>
        <p:nvSpPr>
          <p:cNvPr id="13" name="Rectangle 12">
            <a:extLst>
              <a:ext uri="{FF2B5EF4-FFF2-40B4-BE49-F238E27FC236}">
                <a16:creationId xmlns:a16="http://schemas.microsoft.com/office/drawing/2014/main" id="{3823B31B-6067-188D-070B-1AE299A76858}"/>
              </a:ext>
            </a:extLst>
          </p:cNvPr>
          <p:cNvSpPr/>
          <p:nvPr/>
        </p:nvSpPr>
        <p:spPr bwMode="auto">
          <a:xfrm>
            <a:off x="8908131" y="5535412"/>
            <a:ext cx="1020388" cy="477836"/>
          </a:xfrm>
          <a:prstGeom prst="rect">
            <a:avLst/>
          </a:prstGeom>
          <a:noFill/>
          <a:ln w="38100" algn="ctr">
            <a:solidFill>
              <a:schemeClr val="accent6"/>
            </a:solidFill>
            <a:miter lim="800000"/>
            <a:headEnd/>
            <a:tailEnd/>
          </a:ln>
          <a:effectLst/>
        </p:spPr>
        <p:txBody>
          <a:bodyPr lIns="91446" tIns="91446" rIns="91446" bIns="91446" rtlCol="0" anchor="ctr"/>
          <a:lstStyle/>
          <a:p>
            <a:pPr algn="ctr"/>
            <a:endParaRPr lang="en-US"/>
          </a:p>
        </p:txBody>
      </p:sp>
      <p:pic>
        <p:nvPicPr>
          <p:cNvPr id="7" name="Picture 6">
            <a:extLst>
              <a:ext uri="{FF2B5EF4-FFF2-40B4-BE49-F238E27FC236}">
                <a16:creationId xmlns:a16="http://schemas.microsoft.com/office/drawing/2014/main" id="{959B59F2-E1E1-BDBA-4863-B309A45BC3A4}"/>
              </a:ext>
            </a:extLst>
          </p:cNvPr>
          <p:cNvPicPr>
            <a:picLocks noChangeAspect="1"/>
          </p:cNvPicPr>
          <p:nvPr/>
        </p:nvPicPr>
        <p:blipFill>
          <a:blip r:embed="rId5"/>
          <a:stretch>
            <a:fillRect/>
          </a:stretch>
        </p:blipFill>
        <p:spPr>
          <a:xfrm>
            <a:off x="8072094" y="3506675"/>
            <a:ext cx="418772" cy="418772"/>
          </a:xfrm>
          <a:prstGeom prst="rect">
            <a:avLst/>
          </a:prstGeom>
        </p:spPr>
      </p:pic>
      <p:pic>
        <p:nvPicPr>
          <p:cNvPr id="10" name="Picture 9">
            <a:extLst>
              <a:ext uri="{FF2B5EF4-FFF2-40B4-BE49-F238E27FC236}">
                <a16:creationId xmlns:a16="http://schemas.microsoft.com/office/drawing/2014/main" id="{0B7B42BC-57CA-5E6E-5DB8-DD7B8F2388FD}"/>
              </a:ext>
            </a:extLst>
          </p:cNvPr>
          <p:cNvPicPr>
            <a:picLocks noChangeAspect="1"/>
          </p:cNvPicPr>
          <p:nvPr/>
        </p:nvPicPr>
        <p:blipFill>
          <a:blip r:embed="rId6"/>
          <a:stretch>
            <a:fillRect/>
          </a:stretch>
        </p:blipFill>
        <p:spPr>
          <a:xfrm>
            <a:off x="9992973" y="3546864"/>
            <a:ext cx="343711" cy="343711"/>
          </a:xfrm>
          <a:prstGeom prst="rect">
            <a:avLst/>
          </a:prstGeom>
        </p:spPr>
      </p:pic>
    </p:spTree>
    <p:extLst>
      <p:ext uri="{BB962C8B-B14F-4D97-AF65-F5344CB8AC3E}">
        <p14:creationId xmlns:p14="http://schemas.microsoft.com/office/powerpoint/2010/main" val="687966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E572-18A8-790D-3FFD-72312E956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B143D-C782-7D59-A044-5E5CE8B27DFF}"/>
              </a:ext>
            </a:extLst>
          </p:cNvPr>
          <p:cNvSpPr>
            <a:spLocks noGrp="1"/>
          </p:cNvSpPr>
          <p:nvPr>
            <p:ph type="title"/>
          </p:nvPr>
        </p:nvSpPr>
        <p:spPr/>
        <p:txBody>
          <a:bodyPr/>
          <a:lstStyle/>
          <a:p>
            <a:r>
              <a:rPr lang="en-US" dirty="0"/>
              <a:t>Key Measurement Findings</a:t>
            </a:r>
          </a:p>
        </p:txBody>
      </p:sp>
      <p:sp>
        <p:nvSpPr>
          <p:cNvPr id="3" name="Content Placeholder 2">
            <a:extLst>
              <a:ext uri="{FF2B5EF4-FFF2-40B4-BE49-F238E27FC236}">
                <a16:creationId xmlns:a16="http://schemas.microsoft.com/office/drawing/2014/main" id="{D7F54236-D94C-27A5-EA51-115E52DA0594}"/>
              </a:ext>
            </a:extLst>
          </p:cNvPr>
          <p:cNvSpPr>
            <a:spLocks noGrp="1"/>
          </p:cNvSpPr>
          <p:nvPr>
            <p:ph idx="1"/>
          </p:nvPr>
        </p:nvSpPr>
        <p:spPr/>
        <p:txBody>
          <a:bodyPr/>
          <a:lstStyle/>
          <a:p>
            <a:r>
              <a:rPr lang="en-US" dirty="0"/>
              <a:t>Emulator </a:t>
            </a:r>
            <a:r>
              <a:rPr lang="en-US" b="1" dirty="0">
                <a:solidFill>
                  <a:srgbClr val="FF0000"/>
                </a:solidFill>
              </a:rPr>
              <a:t>coherence maintenance </a:t>
            </a:r>
            <a:r>
              <a:rPr lang="en-US" b="1" i="1" dirty="0">
                <a:solidFill>
                  <a:srgbClr val="FF0000"/>
                </a:solidFill>
              </a:rPr>
              <a:t>is </a:t>
            </a:r>
            <a:r>
              <a:rPr lang="en-US" b="1" dirty="0">
                <a:solidFill>
                  <a:srgbClr val="FF0000"/>
                </a:solidFill>
              </a:rPr>
              <a:t>slow</a:t>
            </a:r>
          </a:p>
          <a:p>
            <a:pPr lvl="1"/>
            <a:r>
              <a:rPr lang="en-US" dirty="0"/>
              <a:t>mobile shared memory has high throughput (avg.</a:t>
            </a:r>
            <a:r>
              <a:rPr lang="en-US" altLang="zh-CN" dirty="0"/>
              <a:t> </a:t>
            </a:r>
            <a:r>
              <a:rPr lang="en-US" dirty="0"/>
              <a:t>5.8 MiB/op </a:t>
            </a:r>
            <a:r>
              <a:rPr lang="en-US" altLang="zh-CN" dirty="0"/>
              <a:t>× 292 </a:t>
            </a:r>
            <a:r>
              <a:rPr lang="en-US" dirty="0"/>
              <a:t>ops</a:t>
            </a:r>
            <a:r>
              <a:rPr lang="en-US" altLang="zh-CN" dirty="0"/>
              <a:t>/sec </a:t>
            </a:r>
            <a:r>
              <a:rPr lang="zh-CN" altLang="en-US" dirty="0"/>
              <a:t>≈ </a:t>
            </a:r>
            <a:r>
              <a:rPr lang="en-US" altLang="zh-CN" dirty="0"/>
              <a:t>1 GiB/s</a:t>
            </a:r>
            <a:r>
              <a:rPr lang="en-US" dirty="0"/>
              <a:t>)</a:t>
            </a:r>
          </a:p>
          <a:p>
            <a:pPr lvl="1"/>
            <a:r>
              <a:rPr lang="en-US" dirty="0"/>
              <a:t>-&gt; average coherence time: </a:t>
            </a:r>
            <a:r>
              <a:rPr lang="en-US" b="1" dirty="0">
                <a:solidFill>
                  <a:srgbClr val="FF0000"/>
                </a:solidFill>
              </a:rPr>
              <a:t>6.6 </a:t>
            </a:r>
            <a:r>
              <a:rPr lang="en-US" b="1" dirty="0" err="1">
                <a:solidFill>
                  <a:srgbClr val="FF0000"/>
                </a:solidFill>
              </a:rPr>
              <a:t>ms</a:t>
            </a:r>
            <a:r>
              <a:rPr lang="en-US" b="1" dirty="0">
                <a:solidFill>
                  <a:srgbClr val="FF0000"/>
                </a:solidFill>
              </a:rPr>
              <a:t>/op</a:t>
            </a:r>
            <a:endParaRPr lang="en-US" dirty="0"/>
          </a:p>
          <a:p>
            <a:r>
              <a:rPr lang="en-US" dirty="0"/>
              <a:t>Mobile shared memory has </a:t>
            </a:r>
            <a:r>
              <a:rPr lang="en-US" b="1" dirty="0">
                <a:solidFill>
                  <a:schemeClr val="accent6"/>
                </a:solidFill>
              </a:rPr>
              <a:t>slack intervals</a:t>
            </a:r>
            <a:endParaRPr lang="en-US" dirty="0"/>
          </a:p>
          <a:p>
            <a:pPr lvl="1"/>
            <a:r>
              <a:rPr lang="en-US" dirty="0"/>
              <a:t>slack interval: idle time between consecutive shared memory accesses (avg. </a:t>
            </a:r>
            <a:r>
              <a:rPr lang="en-US" b="1" dirty="0">
                <a:solidFill>
                  <a:schemeClr val="accent6"/>
                </a:solidFill>
              </a:rPr>
              <a:t>17.2 </a:t>
            </a:r>
            <a:r>
              <a:rPr lang="en-US" b="1" dirty="0" err="1">
                <a:solidFill>
                  <a:schemeClr val="accent6"/>
                </a:solidFill>
              </a:rPr>
              <a:t>ms</a:t>
            </a:r>
            <a:r>
              <a:rPr lang="en-US" dirty="0"/>
              <a:t>)</a:t>
            </a:r>
          </a:p>
          <a:p>
            <a:pPr lvl="1"/>
            <a:r>
              <a:rPr lang="en-US" dirty="0"/>
              <a:t>reason: OS synchronization mechanisms, e.g., buffering         and </a:t>
            </a:r>
            <a:r>
              <a:rPr lang="en-US" dirty="0" err="1"/>
              <a:t>VSync</a:t>
            </a:r>
            <a:endParaRPr lang="en-US" dirty="0"/>
          </a:p>
          <a:p>
            <a:pPr lvl="1"/>
            <a:endParaRPr lang="en-US" b="1" dirty="0"/>
          </a:p>
          <a:p>
            <a:pPr lvl="1"/>
            <a:endParaRPr lang="en-US" b="1" dirty="0"/>
          </a:p>
          <a:p>
            <a:pPr lvl="1"/>
            <a:endParaRPr lang="en-US" b="1" dirty="0"/>
          </a:p>
          <a:p>
            <a:r>
              <a:rPr lang="en-US" dirty="0"/>
              <a:t>Challenges</a:t>
            </a:r>
          </a:p>
        </p:txBody>
      </p:sp>
      <p:sp>
        <p:nvSpPr>
          <p:cNvPr id="4" name="Slide Number Placeholder 3">
            <a:extLst>
              <a:ext uri="{FF2B5EF4-FFF2-40B4-BE49-F238E27FC236}">
                <a16:creationId xmlns:a16="http://schemas.microsoft.com/office/drawing/2014/main" id="{A9AE7FE7-67BE-21B5-E40B-17C46BAB0071}"/>
              </a:ext>
            </a:extLst>
          </p:cNvPr>
          <p:cNvSpPr>
            <a:spLocks noGrp="1"/>
          </p:cNvSpPr>
          <p:nvPr>
            <p:ph type="sldNum" sz="quarter" idx="12"/>
          </p:nvPr>
        </p:nvSpPr>
        <p:spPr/>
        <p:txBody>
          <a:bodyPr/>
          <a:lstStyle/>
          <a:p>
            <a:fld id="{F41F4269-D139-4578-AC59-C34B7105CC79}" type="slidenum">
              <a:rPr lang="en-US" smtClean="0"/>
              <a:t>18</a:t>
            </a:fld>
            <a:endParaRPr lang="en-US" dirty="0"/>
          </a:p>
        </p:txBody>
      </p:sp>
      <p:sp>
        <p:nvSpPr>
          <p:cNvPr id="16" name="TextBox 15">
            <a:extLst>
              <a:ext uri="{FF2B5EF4-FFF2-40B4-BE49-F238E27FC236}">
                <a16:creationId xmlns:a16="http://schemas.microsoft.com/office/drawing/2014/main" id="{FD72A9D9-86E7-9B84-5000-EFF7760CB5A8}"/>
              </a:ext>
            </a:extLst>
          </p:cNvPr>
          <p:cNvSpPr txBox="1"/>
          <p:nvPr/>
        </p:nvSpPr>
        <p:spPr>
          <a:xfrm>
            <a:off x="647116" y="4043566"/>
            <a:ext cx="10515594" cy="109196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en-US" altLang="zh-CN" sz="2800" b="1" dirty="0">
                <a:latin typeface="Calibri" panose="020F0502020204030204" pitchFamily="34" charset="0"/>
                <a:ea typeface="Calibri" panose="020F0502020204030204" pitchFamily="34" charset="0"/>
                <a:cs typeface="Calibri" panose="020F0502020204030204" pitchFamily="34" charset="0"/>
              </a:rPr>
              <a:t>Key insight: hide </a:t>
            </a:r>
            <a:r>
              <a:rPr lang="en-US" altLang="zh-C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coherence maintenance </a:t>
            </a:r>
            <a:r>
              <a:rPr lang="en-US" altLang="zh-CN" sz="2800" b="1" dirty="0">
                <a:latin typeface="Calibri" panose="020F0502020204030204" pitchFamily="34" charset="0"/>
                <a:ea typeface="Calibri" panose="020F0502020204030204" pitchFamily="34" charset="0"/>
                <a:cs typeface="Calibri" panose="020F0502020204030204" pitchFamily="34" charset="0"/>
              </a:rPr>
              <a:t>under the </a:t>
            </a:r>
            <a:r>
              <a:rPr lang="en-US" altLang="zh-CN" sz="2800" b="1" dirty="0">
                <a:solidFill>
                  <a:schemeClr val="accent6"/>
                </a:solidFill>
                <a:latin typeface="Calibri" panose="020F0502020204030204" pitchFamily="34" charset="0"/>
                <a:ea typeface="Calibri" panose="020F0502020204030204" pitchFamily="34" charset="0"/>
                <a:cs typeface="Calibri" panose="020F0502020204030204" pitchFamily="34" charset="0"/>
              </a:rPr>
              <a:t>slack intervals</a:t>
            </a:r>
            <a:r>
              <a:rPr lang="en-US" altLang="zh-CN" sz="2800" b="1" dirty="0">
                <a:latin typeface="Calibri" panose="020F0502020204030204" pitchFamily="34" charset="0"/>
                <a:ea typeface="Calibri" panose="020F0502020204030204" pitchFamily="34" charset="0"/>
                <a:cs typeface="Calibri" panose="020F0502020204030204" pitchFamily="34" charset="0"/>
              </a:rPr>
              <a:t> </a:t>
            </a:r>
          </a:p>
          <a:p>
            <a:pPr algn="ctr">
              <a:lnSpc>
                <a:spcPct val="120000"/>
              </a:lnSpc>
            </a:pPr>
            <a:r>
              <a:rPr lang="en-US" altLang="zh-CN" sz="2800" b="1" dirty="0">
                <a:latin typeface="Calibri" panose="020F0502020204030204" pitchFamily="34" charset="0"/>
                <a:ea typeface="Calibri" panose="020F0502020204030204" pitchFamily="34" charset="0"/>
                <a:cs typeface="Calibri" panose="020F0502020204030204" pitchFamily="34" charset="0"/>
              </a:rPr>
              <a:t>by </a:t>
            </a:r>
            <a:r>
              <a:rPr lang="en-US" altLang="zh-CN" sz="2800" b="1" i="1" dirty="0">
                <a:latin typeface="Calibri" panose="020F0502020204030204" pitchFamily="34" charset="0"/>
                <a:ea typeface="Calibri" panose="020F0502020204030204" pitchFamily="34" charset="0"/>
                <a:cs typeface="Calibri" panose="020F0502020204030204" pitchFamily="34" charset="0"/>
              </a:rPr>
              <a:t>prefetching</a:t>
            </a:r>
            <a:r>
              <a:rPr lang="en-US" altLang="zh-CN" sz="2800" b="1" dirty="0">
                <a:latin typeface="Calibri" panose="020F0502020204030204" pitchFamily="34" charset="0"/>
                <a:ea typeface="Calibri" panose="020F0502020204030204" pitchFamily="34" charset="0"/>
                <a:cs typeface="Calibri" panose="020F0502020204030204" pitchFamily="34" charset="0"/>
              </a:rPr>
              <a:t> data</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7" name="圆角矩形 9">
            <a:extLst>
              <a:ext uri="{FF2B5EF4-FFF2-40B4-BE49-F238E27FC236}">
                <a16:creationId xmlns:a16="http://schemas.microsoft.com/office/drawing/2014/main" id="{A7AA18A7-3C3C-FB49-DEA0-A70F45EB3374}"/>
              </a:ext>
            </a:extLst>
          </p:cNvPr>
          <p:cNvSpPr/>
          <p:nvPr/>
        </p:nvSpPr>
        <p:spPr>
          <a:xfrm>
            <a:off x="1437125" y="5649319"/>
            <a:ext cx="2068749" cy="88959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914400">
              <a:defRPr/>
            </a:pPr>
            <a:r>
              <a:rPr lang="en-US" altLang="zh-CN" sz="2000" kern="0" dirty="0">
                <a:solidFill>
                  <a:prstClr val="white"/>
                </a:solidFill>
                <a:latin typeface="微软雅黑" panose="020B0503020204020204" pitchFamily="34" charset="-122"/>
                <a:ea typeface="微软雅黑" panose="020B0503020204020204" pitchFamily="34" charset="-122"/>
              </a:rPr>
              <a:t>Virtual devices are isolated</a:t>
            </a:r>
            <a:endParaRPr lang="zh-CN" altLang="en-US" sz="2000" kern="0" dirty="0">
              <a:solidFill>
                <a:prstClr val="white"/>
              </a:solidFill>
              <a:latin typeface="微软雅黑" panose="020B0503020204020204" pitchFamily="34" charset="-122"/>
              <a:ea typeface="微软雅黑" panose="020B0503020204020204" pitchFamily="34" charset="-122"/>
            </a:endParaRPr>
          </a:p>
        </p:txBody>
      </p:sp>
      <p:sp>
        <p:nvSpPr>
          <p:cNvPr id="18" name="圆角矩形 9">
            <a:extLst>
              <a:ext uri="{FF2B5EF4-FFF2-40B4-BE49-F238E27FC236}">
                <a16:creationId xmlns:a16="http://schemas.microsoft.com/office/drawing/2014/main" id="{1C42337F-470A-DF4D-08AA-1CBAEBB58414}"/>
              </a:ext>
            </a:extLst>
          </p:cNvPr>
          <p:cNvSpPr/>
          <p:nvPr/>
        </p:nvSpPr>
        <p:spPr>
          <a:xfrm>
            <a:off x="3889715" y="5661856"/>
            <a:ext cx="2879863" cy="88959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rtl="0" eaLnBrk="1" latinLnBrk="0" hangingPunct="1">
              <a:spcBef>
                <a:spcPts val="0"/>
              </a:spcBef>
              <a:spcAft>
                <a:spcPts val="0"/>
              </a:spcAft>
            </a:pPr>
            <a:r>
              <a:rPr lang="en-US" altLang="zh-CN" sz="2000" dirty="0">
                <a:solidFill>
                  <a:srgbClr val="FFFFFF"/>
                </a:solidFill>
                <a:effectLst/>
                <a:latin typeface="微软雅黑" panose="020B0503020204020204" pitchFamily="34" charset="-122"/>
                <a:ea typeface="微软雅黑" panose="020B0503020204020204" pitchFamily="34" charset="-122"/>
                <a:cs typeface="+mn-cs"/>
              </a:rPr>
              <a:t>Memory usage predictions are hard</a:t>
            </a:r>
            <a:endParaRPr lang="zh-CN" altLang="zh-CN" sz="2400" dirty="0">
              <a:effectLst/>
            </a:endParaRPr>
          </a:p>
        </p:txBody>
      </p:sp>
      <p:sp>
        <p:nvSpPr>
          <p:cNvPr id="19" name="圆角矩形 9">
            <a:extLst>
              <a:ext uri="{FF2B5EF4-FFF2-40B4-BE49-F238E27FC236}">
                <a16:creationId xmlns:a16="http://schemas.microsoft.com/office/drawing/2014/main" id="{F2DBE08C-EC28-118C-6ED0-9E446C4FD159}"/>
              </a:ext>
            </a:extLst>
          </p:cNvPr>
          <p:cNvSpPr/>
          <p:nvPr/>
        </p:nvSpPr>
        <p:spPr>
          <a:xfrm>
            <a:off x="7153419" y="5661857"/>
            <a:ext cx="4009291" cy="88959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rtl="0" eaLnBrk="1" latinLnBrk="0" hangingPunct="1">
              <a:spcBef>
                <a:spcPts val="0"/>
              </a:spcBef>
              <a:spcAft>
                <a:spcPts val="0"/>
              </a:spcAft>
            </a:pPr>
            <a:r>
              <a:rPr lang="en-US" altLang="zh-CN" sz="2000" dirty="0">
                <a:solidFill>
                  <a:srgbClr val="FFFFFF"/>
                </a:solidFill>
                <a:effectLst/>
                <a:latin typeface="微软雅黑" panose="020B0503020204020204" pitchFamily="34" charset="-122"/>
                <a:ea typeface="微软雅黑" panose="020B0503020204020204" pitchFamily="34" charset="-122"/>
                <a:cs typeface="+mn-cs"/>
              </a:rPr>
              <a:t>Cross-device memory accesses need synchronization</a:t>
            </a:r>
            <a:endParaRPr lang="zh-CN" altLang="zh-CN" sz="2400" dirty="0">
              <a:effectLst/>
            </a:endParaRPr>
          </a:p>
        </p:txBody>
      </p:sp>
      <p:pic>
        <p:nvPicPr>
          <p:cNvPr id="20" name="Picture 19">
            <a:extLst>
              <a:ext uri="{FF2B5EF4-FFF2-40B4-BE49-F238E27FC236}">
                <a16:creationId xmlns:a16="http://schemas.microsoft.com/office/drawing/2014/main" id="{36FB8EB2-3788-8165-4572-AA3BDFF04396}"/>
              </a:ext>
            </a:extLst>
          </p:cNvPr>
          <p:cNvPicPr>
            <a:picLocks noChangeAspect="1"/>
          </p:cNvPicPr>
          <p:nvPr/>
        </p:nvPicPr>
        <p:blipFill>
          <a:blip r:embed="rId3"/>
          <a:stretch>
            <a:fillRect/>
          </a:stretch>
        </p:blipFill>
        <p:spPr>
          <a:xfrm>
            <a:off x="8072094" y="3506675"/>
            <a:ext cx="418772" cy="418772"/>
          </a:xfrm>
          <a:prstGeom prst="rect">
            <a:avLst/>
          </a:prstGeom>
        </p:spPr>
      </p:pic>
      <p:pic>
        <p:nvPicPr>
          <p:cNvPr id="21" name="Picture 20">
            <a:extLst>
              <a:ext uri="{FF2B5EF4-FFF2-40B4-BE49-F238E27FC236}">
                <a16:creationId xmlns:a16="http://schemas.microsoft.com/office/drawing/2014/main" id="{61E44C55-BF44-E376-4202-BB27E2E92E24}"/>
              </a:ext>
            </a:extLst>
          </p:cNvPr>
          <p:cNvPicPr>
            <a:picLocks noChangeAspect="1"/>
          </p:cNvPicPr>
          <p:nvPr/>
        </p:nvPicPr>
        <p:blipFill>
          <a:blip r:embed="rId4"/>
          <a:stretch>
            <a:fillRect/>
          </a:stretch>
        </p:blipFill>
        <p:spPr>
          <a:xfrm>
            <a:off x="9992973" y="3546864"/>
            <a:ext cx="343711" cy="343711"/>
          </a:xfrm>
          <a:prstGeom prst="rect">
            <a:avLst/>
          </a:prstGeom>
        </p:spPr>
      </p:pic>
    </p:spTree>
    <p:extLst>
      <p:ext uri="{BB962C8B-B14F-4D97-AF65-F5344CB8AC3E}">
        <p14:creationId xmlns:p14="http://schemas.microsoft.com/office/powerpoint/2010/main" val="176073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192D-84BE-E355-12FD-D8A32E639F56}"/>
              </a:ext>
            </a:extLst>
          </p:cNvPr>
          <p:cNvSpPr>
            <a:spLocks noGrp="1"/>
          </p:cNvSpPr>
          <p:nvPr>
            <p:ph type="title"/>
          </p:nvPr>
        </p:nvSpPr>
        <p:spPr>
          <a:xfrm>
            <a:off x="355001" y="27068"/>
            <a:ext cx="11836999" cy="1325563"/>
          </a:xfrm>
        </p:spPr>
        <p:txBody>
          <a:bodyPr/>
          <a:lstStyle/>
          <a:p>
            <a:r>
              <a:rPr lang="en-US" dirty="0" err="1"/>
              <a:t>vSoC</a:t>
            </a:r>
            <a:r>
              <a:rPr lang="en-US" dirty="0"/>
              <a:t>: Efficient Virtual SoC on Heterogeneous Hardware</a:t>
            </a:r>
          </a:p>
        </p:txBody>
      </p:sp>
      <p:sp>
        <p:nvSpPr>
          <p:cNvPr id="3" name="Content Placeholder 2">
            <a:extLst>
              <a:ext uri="{FF2B5EF4-FFF2-40B4-BE49-F238E27FC236}">
                <a16:creationId xmlns:a16="http://schemas.microsoft.com/office/drawing/2014/main" id="{53B1DF42-4462-A568-87DF-45CDEC7C8C60}"/>
              </a:ext>
            </a:extLst>
          </p:cNvPr>
          <p:cNvSpPr>
            <a:spLocks noGrp="1"/>
          </p:cNvSpPr>
          <p:nvPr>
            <p:ph idx="1"/>
          </p:nvPr>
        </p:nvSpPr>
        <p:spPr/>
        <p:txBody>
          <a:bodyPr/>
          <a:lstStyle/>
          <a:p>
            <a:r>
              <a:rPr lang="en-US" dirty="0"/>
              <a:t>Core idea: </a:t>
            </a:r>
            <a:r>
              <a:rPr lang="en-US" b="1" dirty="0"/>
              <a:t>Virtual SoC </a:t>
            </a:r>
            <a:r>
              <a:rPr lang="zh-CN" altLang="en-US" b="1" dirty="0"/>
              <a:t>≠ </a:t>
            </a:r>
            <a:r>
              <a:rPr lang="en-US" altLang="zh-CN" b="1" dirty="0"/>
              <a:t>sum(virtual devices)!</a:t>
            </a:r>
            <a:endParaRPr lang="en-US" dirty="0"/>
          </a:p>
          <a:p>
            <a:r>
              <a:rPr lang="en-US" altLang="zh-CN" dirty="0" err="1"/>
              <a:t>P</a:t>
            </a:r>
            <a:r>
              <a:rPr lang="en-US" dirty="0" err="1"/>
              <a:t>aravirtualized</a:t>
            </a:r>
            <a:r>
              <a:rPr lang="en-US" dirty="0"/>
              <a:t> SVM Framework</a:t>
            </a:r>
          </a:p>
          <a:p>
            <a:pPr lvl="1"/>
            <a:r>
              <a:rPr lang="en-US" dirty="0"/>
              <a:t>enables efficient data sharing between virtual devices</a:t>
            </a:r>
          </a:p>
          <a:p>
            <a:pPr lvl="1"/>
            <a:r>
              <a:rPr lang="en-US" dirty="0"/>
              <a:t>three modules: SVM manager, Prefetch Engine, Virtual Fence</a:t>
            </a:r>
          </a:p>
          <a:p>
            <a:endParaRPr lang="en-US" dirty="0"/>
          </a:p>
        </p:txBody>
      </p:sp>
      <p:sp>
        <p:nvSpPr>
          <p:cNvPr id="4" name="Slide Number Placeholder 3">
            <a:extLst>
              <a:ext uri="{FF2B5EF4-FFF2-40B4-BE49-F238E27FC236}">
                <a16:creationId xmlns:a16="http://schemas.microsoft.com/office/drawing/2014/main" id="{9A568053-9F96-F662-4C62-7245873DFED7}"/>
              </a:ext>
            </a:extLst>
          </p:cNvPr>
          <p:cNvSpPr>
            <a:spLocks noGrp="1"/>
          </p:cNvSpPr>
          <p:nvPr>
            <p:ph type="sldNum" sz="quarter" idx="12"/>
          </p:nvPr>
        </p:nvSpPr>
        <p:spPr/>
        <p:txBody>
          <a:bodyPr/>
          <a:lstStyle/>
          <a:p>
            <a:fld id="{F41F4269-D139-4578-AC59-C34B7105CC79}" type="slidenum">
              <a:rPr lang="en-US" smtClean="0"/>
              <a:t>19</a:t>
            </a:fld>
            <a:endParaRPr lang="en-US" dirty="0"/>
          </a:p>
        </p:txBody>
      </p:sp>
      <p:pic>
        <p:nvPicPr>
          <p:cNvPr id="6" name="Picture 5">
            <a:extLst>
              <a:ext uri="{FF2B5EF4-FFF2-40B4-BE49-F238E27FC236}">
                <a16:creationId xmlns:a16="http://schemas.microsoft.com/office/drawing/2014/main" id="{13DDCDB7-6439-D218-5CF2-174B446406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9496" y="3390471"/>
            <a:ext cx="7233007" cy="3277456"/>
          </a:xfrm>
          <a:prstGeom prst="rect">
            <a:avLst/>
          </a:prstGeom>
        </p:spPr>
      </p:pic>
    </p:spTree>
    <p:extLst>
      <p:ext uri="{BB962C8B-B14F-4D97-AF65-F5344CB8AC3E}">
        <p14:creationId xmlns:p14="http://schemas.microsoft.com/office/powerpoint/2010/main" val="296376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566F-71E3-D0BB-C379-E1586044A577}"/>
              </a:ext>
            </a:extLst>
          </p:cNvPr>
          <p:cNvSpPr>
            <a:spLocks noGrp="1"/>
          </p:cNvSpPr>
          <p:nvPr>
            <p:ph type="title"/>
          </p:nvPr>
        </p:nvSpPr>
        <p:spPr>
          <a:xfrm>
            <a:off x="355001" y="27068"/>
            <a:ext cx="11919473" cy="1325563"/>
          </a:xfrm>
        </p:spPr>
        <p:txBody>
          <a:bodyPr/>
          <a:lstStyle/>
          <a:p>
            <a:r>
              <a:rPr lang="en-US" altLang="zh-CN" sz="4000" b="1" dirty="0"/>
              <a:t>Emerging Mobile Platforms Host High-Throughput Apps</a:t>
            </a:r>
            <a:endParaRPr lang="en-US" b="1" dirty="0"/>
          </a:p>
        </p:txBody>
      </p:sp>
      <p:sp>
        <p:nvSpPr>
          <p:cNvPr id="3" name="Content Placeholder 2">
            <a:extLst>
              <a:ext uri="{FF2B5EF4-FFF2-40B4-BE49-F238E27FC236}">
                <a16:creationId xmlns:a16="http://schemas.microsoft.com/office/drawing/2014/main" id="{050DD976-E59E-EDE9-20B1-E25FB1211244}"/>
              </a:ext>
            </a:extLst>
          </p:cNvPr>
          <p:cNvSpPr>
            <a:spLocks noGrp="1"/>
          </p:cNvSpPr>
          <p:nvPr>
            <p:ph idx="1"/>
          </p:nvPr>
        </p:nvSpPr>
        <p:spPr/>
        <p:txBody>
          <a:bodyPr>
            <a:normAutofit/>
          </a:bodyPr>
          <a:lstStyle/>
          <a:p>
            <a:r>
              <a:rPr lang="en-US" dirty="0"/>
              <a:t>New mobile platforms lead to a burst of emerging apps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Emerging apps on those platforms have high performance requirements</a:t>
            </a:r>
          </a:p>
          <a:p>
            <a:pPr lvl="1"/>
            <a:r>
              <a:rPr lang="en-US" dirty="0"/>
              <a:t>e.g., UHD, 60 FPS, sub-100 </a:t>
            </a:r>
            <a:r>
              <a:rPr lang="en-US" dirty="0" err="1"/>
              <a:t>ms</a:t>
            </a:r>
            <a:r>
              <a:rPr lang="en-US" dirty="0"/>
              <a:t> latency</a:t>
            </a:r>
          </a:p>
        </p:txBody>
      </p:sp>
      <p:pic>
        <p:nvPicPr>
          <p:cNvPr id="25" name="Picture 4" descr="Buy Apple Vision Pro - Apple">
            <a:extLst>
              <a:ext uri="{FF2B5EF4-FFF2-40B4-BE49-F238E27FC236}">
                <a16:creationId xmlns:a16="http://schemas.microsoft.com/office/drawing/2014/main" id="{228EA5BF-FFEB-36FA-7453-B32B11FEE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71" t="23908" r="23880" b="23015"/>
          <a:stretch/>
        </p:blipFill>
        <p:spPr bwMode="auto">
          <a:xfrm>
            <a:off x="3779175" y="2265319"/>
            <a:ext cx="986382" cy="5561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976F7DA-C83A-FAC2-DECD-B6BB250F3A8F}"/>
              </a:ext>
            </a:extLst>
          </p:cNvPr>
          <p:cNvPicPr>
            <a:picLocks noChangeAspect="1"/>
          </p:cNvPicPr>
          <p:nvPr/>
        </p:nvPicPr>
        <p:blipFill>
          <a:blip r:embed="rId4"/>
          <a:stretch>
            <a:fillRect/>
          </a:stretch>
        </p:blipFill>
        <p:spPr>
          <a:xfrm>
            <a:off x="7401340" y="2061104"/>
            <a:ext cx="893739" cy="893739"/>
          </a:xfrm>
          <a:prstGeom prst="rect">
            <a:avLst/>
          </a:prstGeom>
        </p:spPr>
      </p:pic>
      <p:sp>
        <p:nvSpPr>
          <p:cNvPr id="27" name="Rectangle: Rounded Corners 26">
            <a:extLst>
              <a:ext uri="{FF2B5EF4-FFF2-40B4-BE49-F238E27FC236}">
                <a16:creationId xmlns:a16="http://schemas.microsoft.com/office/drawing/2014/main" id="{1BB60D60-57A8-FCDF-4962-B5DBE76E4D7F}"/>
              </a:ext>
            </a:extLst>
          </p:cNvPr>
          <p:cNvSpPr/>
          <p:nvPr/>
        </p:nvSpPr>
        <p:spPr bwMode="auto">
          <a:xfrm>
            <a:off x="2867279" y="1936036"/>
            <a:ext cx="6432340" cy="1158487"/>
          </a:xfrm>
          <a:prstGeom prst="roundRect">
            <a:avLst>
              <a:gd name="adj" fmla="val 3272"/>
            </a:avLst>
          </a:prstGeom>
          <a:noFill/>
          <a:ln w="38100" algn="ctr">
            <a:solidFill>
              <a:schemeClr val="accent2"/>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pic>
        <p:nvPicPr>
          <p:cNvPr id="28" name="Picture 27">
            <a:extLst>
              <a:ext uri="{FF2B5EF4-FFF2-40B4-BE49-F238E27FC236}">
                <a16:creationId xmlns:a16="http://schemas.microsoft.com/office/drawing/2014/main" id="{334847CC-C63C-E3BD-C6C1-7E1DB647DF8A}"/>
              </a:ext>
            </a:extLst>
          </p:cNvPr>
          <p:cNvPicPr>
            <a:picLocks noChangeAspect="1"/>
          </p:cNvPicPr>
          <p:nvPr/>
        </p:nvPicPr>
        <p:blipFill>
          <a:blip r:embed="rId5"/>
          <a:stretch>
            <a:fillRect/>
          </a:stretch>
        </p:blipFill>
        <p:spPr>
          <a:xfrm>
            <a:off x="5643884" y="2103850"/>
            <a:ext cx="879129" cy="879129"/>
          </a:xfrm>
          <a:prstGeom prst="rect">
            <a:avLst/>
          </a:prstGeom>
        </p:spPr>
      </p:pic>
      <p:pic>
        <p:nvPicPr>
          <p:cNvPr id="29" name="图片 11" descr="图标&#10;&#10;描述已自动生成">
            <a:extLst>
              <a:ext uri="{FF2B5EF4-FFF2-40B4-BE49-F238E27FC236}">
                <a16:creationId xmlns:a16="http://schemas.microsoft.com/office/drawing/2014/main" id="{712F259E-6869-2A26-1DF7-808FFF1F7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8036" y="4287653"/>
            <a:ext cx="882278" cy="882278"/>
          </a:xfrm>
          <a:prstGeom prst="rect">
            <a:avLst/>
          </a:prstGeom>
        </p:spPr>
      </p:pic>
      <p:pic>
        <p:nvPicPr>
          <p:cNvPr id="30" name="图片 13" descr="图标&#10;&#10;描述已自动生成">
            <a:extLst>
              <a:ext uri="{FF2B5EF4-FFF2-40B4-BE49-F238E27FC236}">
                <a16:creationId xmlns:a16="http://schemas.microsoft.com/office/drawing/2014/main" id="{0604AAF2-2D11-3DB4-6D48-ADB5A5DC1F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4143" y="4128955"/>
            <a:ext cx="1069616" cy="1069616"/>
          </a:xfrm>
          <a:prstGeom prst="rect">
            <a:avLst/>
          </a:prstGeom>
        </p:spPr>
      </p:pic>
      <p:pic>
        <p:nvPicPr>
          <p:cNvPr id="31" name="图片 17" descr="徽标, 图标&#10;&#10;描述已自动生成">
            <a:extLst>
              <a:ext uri="{FF2B5EF4-FFF2-40B4-BE49-F238E27FC236}">
                <a16:creationId xmlns:a16="http://schemas.microsoft.com/office/drawing/2014/main" id="{D6F65DE3-C0FE-3997-E923-A2A931E094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7588" y="4257529"/>
            <a:ext cx="923356" cy="923356"/>
          </a:xfrm>
          <a:prstGeom prst="rect">
            <a:avLst/>
          </a:prstGeom>
        </p:spPr>
      </p:pic>
      <p:pic>
        <p:nvPicPr>
          <p:cNvPr id="32" name="图片 19" descr="图标&#10;&#10;描述已自动生成">
            <a:extLst>
              <a:ext uri="{FF2B5EF4-FFF2-40B4-BE49-F238E27FC236}">
                <a16:creationId xmlns:a16="http://schemas.microsoft.com/office/drawing/2014/main" id="{488EB8A8-5687-B63D-5B0C-2A55431F5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8603" y="4275214"/>
            <a:ext cx="923357" cy="923357"/>
          </a:xfrm>
          <a:prstGeom prst="rect">
            <a:avLst/>
          </a:prstGeom>
        </p:spPr>
      </p:pic>
      <p:sp>
        <p:nvSpPr>
          <p:cNvPr id="33" name="Rectangle: Rounded Corners 32">
            <a:extLst>
              <a:ext uri="{FF2B5EF4-FFF2-40B4-BE49-F238E27FC236}">
                <a16:creationId xmlns:a16="http://schemas.microsoft.com/office/drawing/2014/main" id="{7CEFFCED-4E40-03B6-42F8-954AFB87B21F}"/>
              </a:ext>
            </a:extLst>
          </p:cNvPr>
          <p:cNvSpPr/>
          <p:nvPr/>
        </p:nvSpPr>
        <p:spPr bwMode="auto">
          <a:xfrm>
            <a:off x="2867279" y="4088688"/>
            <a:ext cx="6432340" cy="1219961"/>
          </a:xfrm>
          <a:prstGeom prst="roundRect">
            <a:avLst>
              <a:gd name="adj" fmla="val 3272"/>
            </a:avLst>
          </a:prstGeom>
          <a:noFill/>
          <a:ln w="38100" algn="ctr">
            <a:solidFill>
              <a:schemeClr val="accent2"/>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34" name="Arrow: Down 33">
            <a:extLst>
              <a:ext uri="{FF2B5EF4-FFF2-40B4-BE49-F238E27FC236}">
                <a16:creationId xmlns:a16="http://schemas.microsoft.com/office/drawing/2014/main" id="{4470FC78-245D-2205-1535-37A946D68B8C}"/>
              </a:ext>
            </a:extLst>
          </p:cNvPr>
          <p:cNvSpPr/>
          <p:nvPr/>
        </p:nvSpPr>
        <p:spPr>
          <a:xfrm>
            <a:off x="5790739" y="3230800"/>
            <a:ext cx="610522" cy="7396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779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A435-808D-1F7B-4B8B-0DEBEF0B1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A5375-6CC3-70F1-52ED-C479092E2309}"/>
              </a:ext>
            </a:extLst>
          </p:cNvPr>
          <p:cNvSpPr>
            <a:spLocks noGrp="1"/>
          </p:cNvSpPr>
          <p:nvPr>
            <p:ph type="title"/>
          </p:nvPr>
        </p:nvSpPr>
        <p:spPr/>
        <p:txBody>
          <a:bodyPr/>
          <a:lstStyle/>
          <a:p>
            <a:r>
              <a:rPr lang="en-US" dirty="0" err="1"/>
              <a:t>vSoC</a:t>
            </a:r>
            <a:r>
              <a:rPr lang="en-US" dirty="0"/>
              <a:t> &gt; Shared Virtual Memory (SVM) Manager</a:t>
            </a:r>
          </a:p>
        </p:txBody>
      </p:sp>
      <p:sp>
        <p:nvSpPr>
          <p:cNvPr id="3" name="Content Placeholder 2">
            <a:extLst>
              <a:ext uri="{FF2B5EF4-FFF2-40B4-BE49-F238E27FC236}">
                <a16:creationId xmlns:a16="http://schemas.microsoft.com/office/drawing/2014/main" id="{FC942699-1667-B470-07F3-BC910A4DD7B1}"/>
              </a:ext>
            </a:extLst>
          </p:cNvPr>
          <p:cNvSpPr>
            <a:spLocks noGrp="1"/>
          </p:cNvSpPr>
          <p:nvPr>
            <p:ph idx="1"/>
          </p:nvPr>
        </p:nvSpPr>
        <p:spPr/>
        <p:txBody>
          <a:bodyPr/>
          <a:lstStyle/>
          <a:p>
            <a:r>
              <a:rPr lang="en-US" dirty="0"/>
              <a:t>Global management of SVM regions</a:t>
            </a:r>
          </a:p>
          <a:p>
            <a:r>
              <a:rPr lang="en-US" dirty="0"/>
              <a:t>Direct data path between virtual devices</a:t>
            </a:r>
          </a:p>
        </p:txBody>
      </p:sp>
      <p:sp>
        <p:nvSpPr>
          <p:cNvPr id="4" name="Slide Number Placeholder 3">
            <a:extLst>
              <a:ext uri="{FF2B5EF4-FFF2-40B4-BE49-F238E27FC236}">
                <a16:creationId xmlns:a16="http://schemas.microsoft.com/office/drawing/2014/main" id="{1C30D0B2-273C-636D-C7A1-625FBD2875EF}"/>
              </a:ext>
            </a:extLst>
          </p:cNvPr>
          <p:cNvSpPr>
            <a:spLocks noGrp="1"/>
          </p:cNvSpPr>
          <p:nvPr>
            <p:ph type="sldNum" sz="quarter" idx="12"/>
          </p:nvPr>
        </p:nvSpPr>
        <p:spPr/>
        <p:txBody>
          <a:bodyPr/>
          <a:lstStyle/>
          <a:p>
            <a:fld id="{F41F4269-D139-4578-AC59-C34B7105CC79}" type="slidenum">
              <a:rPr lang="en-US" smtClean="0"/>
              <a:t>20</a:t>
            </a:fld>
            <a:endParaRPr lang="en-US" dirty="0"/>
          </a:p>
        </p:txBody>
      </p:sp>
      <p:pic>
        <p:nvPicPr>
          <p:cNvPr id="5" name="Picture 4">
            <a:extLst>
              <a:ext uri="{FF2B5EF4-FFF2-40B4-BE49-F238E27FC236}">
                <a16:creationId xmlns:a16="http://schemas.microsoft.com/office/drawing/2014/main" id="{4F3087FB-EC2E-0375-7D78-D2BE92A023BE}"/>
              </a:ext>
            </a:extLst>
          </p:cNvPr>
          <p:cNvPicPr>
            <a:picLocks noChangeAspect="1"/>
          </p:cNvPicPr>
          <p:nvPr/>
        </p:nvPicPr>
        <p:blipFill>
          <a:blip r:embed="rId3"/>
          <a:stretch>
            <a:fillRect/>
          </a:stretch>
        </p:blipFill>
        <p:spPr>
          <a:xfrm>
            <a:off x="2479496" y="3384311"/>
            <a:ext cx="7233007" cy="3289777"/>
          </a:xfrm>
          <a:prstGeom prst="rect">
            <a:avLst/>
          </a:prstGeom>
        </p:spPr>
      </p:pic>
      <p:sp>
        <p:nvSpPr>
          <p:cNvPr id="6" name="Rectangle 5">
            <a:extLst>
              <a:ext uri="{FF2B5EF4-FFF2-40B4-BE49-F238E27FC236}">
                <a16:creationId xmlns:a16="http://schemas.microsoft.com/office/drawing/2014/main" id="{15C06ED1-A810-04AB-86A9-70F078D61F4F}"/>
              </a:ext>
            </a:extLst>
          </p:cNvPr>
          <p:cNvSpPr/>
          <p:nvPr/>
        </p:nvSpPr>
        <p:spPr bwMode="auto">
          <a:xfrm>
            <a:off x="4830529" y="4548497"/>
            <a:ext cx="1149536" cy="943846"/>
          </a:xfrm>
          <a:prstGeom prst="rect">
            <a:avLst/>
          </a:prstGeom>
          <a:noFill/>
          <a:ln w="57150" algn="ctr">
            <a:solidFill>
              <a:srgbClr val="0070C0"/>
            </a:solidFill>
            <a:miter lim="800000"/>
            <a:headEnd/>
            <a:tailEnd/>
          </a:ln>
          <a:effectLst>
            <a:outerShdw blurRad="50800" dist="38100" dir="2700000" algn="tl" rotWithShape="0">
              <a:prstClr val="black">
                <a:alpha val="40000"/>
              </a:prstClr>
            </a:outerShdw>
          </a:effectLst>
        </p:spPr>
        <p:txBody>
          <a:bodyPr lIns="91446" tIns="91446" rIns="91446" bIns="91446" rtlCol="0" anchor="ctr"/>
          <a:lstStyle/>
          <a:p>
            <a:pPr algn="ctr"/>
            <a:endParaRPr lang="en-US"/>
          </a:p>
        </p:txBody>
      </p:sp>
    </p:spTree>
    <p:extLst>
      <p:ext uri="{BB962C8B-B14F-4D97-AF65-F5344CB8AC3E}">
        <p14:creationId xmlns:p14="http://schemas.microsoft.com/office/powerpoint/2010/main" val="282624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6DECF-9568-5BEE-8D84-5A74AC6FD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84819-BA7C-3E52-25A8-53C0603EC55B}"/>
              </a:ext>
            </a:extLst>
          </p:cNvPr>
          <p:cNvSpPr>
            <a:spLocks noGrp="1"/>
          </p:cNvSpPr>
          <p:nvPr>
            <p:ph type="title"/>
          </p:nvPr>
        </p:nvSpPr>
        <p:spPr/>
        <p:txBody>
          <a:bodyPr/>
          <a:lstStyle/>
          <a:p>
            <a:r>
              <a:rPr lang="en-US" dirty="0" err="1"/>
              <a:t>vSoC</a:t>
            </a:r>
            <a:r>
              <a:rPr lang="en-US" dirty="0"/>
              <a:t> &gt; SVM Manager</a:t>
            </a:r>
          </a:p>
        </p:txBody>
      </p:sp>
      <p:sp>
        <p:nvSpPr>
          <p:cNvPr id="3" name="Content Placeholder 2">
            <a:extLst>
              <a:ext uri="{FF2B5EF4-FFF2-40B4-BE49-F238E27FC236}">
                <a16:creationId xmlns:a16="http://schemas.microsoft.com/office/drawing/2014/main" id="{A694D1D0-A8A0-7C19-8E2F-38230FEF4836}"/>
              </a:ext>
            </a:extLst>
          </p:cNvPr>
          <p:cNvSpPr>
            <a:spLocks noGrp="1"/>
          </p:cNvSpPr>
          <p:nvPr>
            <p:ph idx="1"/>
          </p:nvPr>
        </p:nvSpPr>
        <p:spPr/>
        <p:txBody>
          <a:bodyPr/>
          <a:lstStyle/>
          <a:p>
            <a:r>
              <a:rPr lang="en-US" dirty="0"/>
              <a:t>Direct data path between virtual devices</a:t>
            </a:r>
          </a:p>
          <a:p>
            <a:r>
              <a:rPr lang="en-US" altLang="zh-CN" dirty="0"/>
              <a:t>E.g., video rendering (codec write + GPU read)</a:t>
            </a:r>
          </a:p>
        </p:txBody>
      </p:sp>
      <p:sp>
        <p:nvSpPr>
          <p:cNvPr id="4" name="Slide Number Placeholder 3">
            <a:extLst>
              <a:ext uri="{FF2B5EF4-FFF2-40B4-BE49-F238E27FC236}">
                <a16:creationId xmlns:a16="http://schemas.microsoft.com/office/drawing/2014/main" id="{1D82CAD4-5617-178C-90B6-951029ADC303}"/>
              </a:ext>
            </a:extLst>
          </p:cNvPr>
          <p:cNvSpPr>
            <a:spLocks noGrp="1"/>
          </p:cNvSpPr>
          <p:nvPr>
            <p:ph type="sldNum" sz="quarter" idx="12"/>
          </p:nvPr>
        </p:nvSpPr>
        <p:spPr/>
        <p:txBody>
          <a:bodyPr/>
          <a:lstStyle/>
          <a:p>
            <a:fld id="{F41F4269-D139-4578-AC59-C34B7105CC79}" type="slidenum">
              <a:rPr lang="en-US" smtClean="0"/>
              <a:t>21</a:t>
            </a:fld>
            <a:endParaRPr lang="en-US" dirty="0"/>
          </a:p>
        </p:txBody>
      </p:sp>
      <p:cxnSp>
        <p:nvCxnSpPr>
          <p:cNvPr id="85" name="Straight Connector 84">
            <a:extLst>
              <a:ext uri="{FF2B5EF4-FFF2-40B4-BE49-F238E27FC236}">
                <a16:creationId xmlns:a16="http://schemas.microsoft.com/office/drawing/2014/main" id="{2843DA44-B825-20DD-EEAB-FB460F09483C}"/>
              </a:ext>
            </a:extLst>
          </p:cNvPr>
          <p:cNvCxnSpPr>
            <a:cxnSpLocks/>
            <a:stCxn id="89" idx="2"/>
            <a:endCxn id="90" idx="0"/>
          </p:cNvCxnSpPr>
          <p:nvPr/>
        </p:nvCxnSpPr>
        <p:spPr bwMode="auto">
          <a:xfrm>
            <a:off x="3498348" y="3624475"/>
            <a:ext cx="2627" cy="358733"/>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3028A1EE-1DE4-05CA-DAE6-BD8658F07875}"/>
              </a:ext>
            </a:extLst>
          </p:cNvPr>
          <p:cNvCxnSpPr>
            <a:cxnSpLocks/>
            <a:endCxn id="94" idx="0"/>
          </p:cNvCxnSpPr>
          <p:nvPr/>
        </p:nvCxnSpPr>
        <p:spPr bwMode="auto">
          <a:xfrm>
            <a:off x="2739763" y="4170363"/>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36FF80A7-99E3-C4C1-D699-881902B9ED06}"/>
              </a:ext>
            </a:extLst>
          </p:cNvPr>
          <p:cNvCxnSpPr>
            <a:cxnSpLocks/>
            <a:stCxn id="88" idx="0"/>
            <a:endCxn id="90" idx="2"/>
          </p:cNvCxnSpPr>
          <p:nvPr/>
        </p:nvCxnSpPr>
        <p:spPr bwMode="auto">
          <a:xfrm flipH="1" flipV="1">
            <a:off x="3500975" y="4413635"/>
            <a:ext cx="2645" cy="134169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8" name="Rectangle: Rounded Corners 87">
            <a:extLst>
              <a:ext uri="{FF2B5EF4-FFF2-40B4-BE49-F238E27FC236}">
                <a16:creationId xmlns:a16="http://schemas.microsoft.com/office/drawing/2014/main" id="{C6D6AA63-8C53-AB7C-46E4-8B1B2221B6DA}"/>
              </a:ext>
            </a:extLst>
          </p:cNvPr>
          <p:cNvSpPr/>
          <p:nvPr/>
        </p:nvSpPr>
        <p:spPr bwMode="auto">
          <a:xfrm>
            <a:off x="3087332" y="5755331"/>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89" name="Rectangle: Rounded Corners 88">
            <a:extLst>
              <a:ext uri="{FF2B5EF4-FFF2-40B4-BE49-F238E27FC236}">
                <a16:creationId xmlns:a16="http://schemas.microsoft.com/office/drawing/2014/main" id="{CA110595-ABCB-CB0F-247A-91CFFDCA2A4C}"/>
              </a:ext>
            </a:extLst>
          </p:cNvPr>
          <p:cNvSpPr/>
          <p:nvPr/>
        </p:nvSpPr>
        <p:spPr bwMode="auto">
          <a:xfrm>
            <a:off x="2285308" y="2864094"/>
            <a:ext cx="2426079" cy="760381"/>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Host mem</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90" name="Rectangle: Rounded Corners 89">
            <a:extLst>
              <a:ext uri="{FF2B5EF4-FFF2-40B4-BE49-F238E27FC236}">
                <a16:creationId xmlns:a16="http://schemas.microsoft.com/office/drawing/2014/main" id="{AA404278-4F85-EEBD-91BF-744B82B481CB}"/>
              </a:ext>
            </a:extLst>
          </p:cNvPr>
          <p:cNvSpPr/>
          <p:nvPr/>
        </p:nvSpPr>
        <p:spPr bwMode="auto">
          <a:xfrm>
            <a:off x="3087332" y="3983208"/>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nvGrpSpPr>
          <p:cNvPr id="91" name="Group 90">
            <a:extLst>
              <a:ext uri="{FF2B5EF4-FFF2-40B4-BE49-F238E27FC236}">
                <a16:creationId xmlns:a16="http://schemas.microsoft.com/office/drawing/2014/main" id="{C8C2E1DF-3EC4-C540-540B-74893097A4BD}"/>
              </a:ext>
            </a:extLst>
          </p:cNvPr>
          <p:cNvGrpSpPr/>
          <p:nvPr/>
        </p:nvGrpSpPr>
        <p:grpSpPr>
          <a:xfrm>
            <a:off x="2286013" y="4682814"/>
            <a:ext cx="892003" cy="844914"/>
            <a:chOff x="3248554" y="3034876"/>
            <a:chExt cx="892003" cy="844914"/>
          </a:xfrm>
        </p:grpSpPr>
        <p:sp>
          <p:nvSpPr>
            <p:cNvPr id="92" name="Rectangle: Rounded Corners 91">
              <a:extLst>
                <a:ext uri="{FF2B5EF4-FFF2-40B4-BE49-F238E27FC236}">
                  <a16:creationId xmlns:a16="http://schemas.microsoft.com/office/drawing/2014/main" id="{B801B9CA-E940-426C-9FA6-A3AF7607D6E8}"/>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3" name="Rectangle: Rounded Corners 92">
              <a:extLst>
                <a:ext uri="{FF2B5EF4-FFF2-40B4-BE49-F238E27FC236}">
                  <a16:creationId xmlns:a16="http://schemas.microsoft.com/office/drawing/2014/main" id="{DE57A396-BA03-832E-22B7-E908FBD5A02C}"/>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4" name="TextBox 93">
              <a:extLst>
                <a:ext uri="{FF2B5EF4-FFF2-40B4-BE49-F238E27FC236}">
                  <a16:creationId xmlns:a16="http://schemas.microsoft.com/office/drawing/2014/main" id="{B3C9BC09-1342-301C-5680-1BC60A94B5D6}"/>
                </a:ext>
              </a:extLst>
            </p:cNvPr>
            <p:cNvSpPr txBox="1"/>
            <p:nvPr/>
          </p:nvSpPr>
          <p:spPr>
            <a:xfrm>
              <a:off x="3364444" y="3034876"/>
              <a:ext cx="675720"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grpSp>
        <p:nvGrpSpPr>
          <p:cNvPr id="95" name="Group 94">
            <a:extLst>
              <a:ext uri="{FF2B5EF4-FFF2-40B4-BE49-F238E27FC236}">
                <a16:creationId xmlns:a16="http://schemas.microsoft.com/office/drawing/2014/main" id="{D1D2CB32-2F24-36B3-5993-9FB9293BCFB5}"/>
              </a:ext>
            </a:extLst>
          </p:cNvPr>
          <p:cNvGrpSpPr/>
          <p:nvPr/>
        </p:nvGrpSpPr>
        <p:grpSpPr>
          <a:xfrm>
            <a:off x="3810476" y="4685945"/>
            <a:ext cx="900911" cy="844914"/>
            <a:chOff x="3247571" y="3034876"/>
            <a:chExt cx="900911" cy="844914"/>
          </a:xfrm>
        </p:grpSpPr>
        <p:sp>
          <p:nvSpPr>
            <p:cNvPr id="96" name="Rectangle: Rounded Corners 95">
              <a:extLst>
                <a:ext uri="{FF2B5EF4-FFF2-40B4-BE49-F238E27FC236}">
                  <a16:creationId xmlns:a16="http://schemas.microsoft.com/office/drawing/2014/main" id="{06FE826B-9F1B-9E61-BA49-094E3E4D6611}"/>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7" name="Rectangle: Rounded Corners 96">
              <a:extLst>
                <a:ext uri="{FF2B5EF4-FFF2-40B4-BE49-F238E27FC236}">
                  <a16:creationId xmlns:a16="http://schemas.microsoft.com/office/drawing/2014/main" id="{9517822A-6DD8-1728-5882-81D8D56976FB}"/>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8" name="TextBox 97">
              <a:extLst>
                <a:ext uri="{FF2B5EF4-FFF2-40B4-BE49-F238E27FC236}">
                  <a16:creationId xmlns:a16="http://schemas.microsoft.com/office/drawing/2014/main" id="{BDFFF54A-DD4F-23F8-05E5-0DEAFE951043}"/>
                </a:ext>
              </a:extLst>
            </p:cNvPr>
            <p:cNvSpPr txBox="1"/>
            <p:nvPr/>
          </p:nvSpPr>
          <p:spPr>
            <a:xfrm>
              <a:off x="3247571" y="3034876"/>
              <a:ext cx="900911" cy="400110"/>
            </a:xfrm>
            <a:prstGeom prst="rect">
              <a:avLst/>
            </a:prstGeom>
            <a:noFill/>
          </p:spPr>
          <p:txBody>
            <a:bodyPr wrap="square">
              <a:spAutoFit/>
            </a:bodyPr>
            <a:lstStyle/>
            <a:p>
              <a:pPr algn="ctr"/>
              <a:r>
                <a:rPr lang="en-US" altLang="zh-CN" sz="2000" dirty="0">
                  <a:ln w="0"/>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cxnSp>
        <p:nvCxnSpPr>
          <p:cNvPr id="99" name="Straight Connector 98">
            <a:extLst>
              <a:ext uri="{FF2B5EF4-FFF2-40B4-BE49-F238E27FC236}">
                <a16:creationId xmlns:a16="http://schemas.microsoft.com/office/drawing/2014/main" id="{6701929A-665C-A5D6-1FE6-4428CA621456}"/>
              </a:ext>
            </a:extLst>
          </p:cNvPr>
          <p:cNvCxnSpPr>
            <a:cxnSpLocks/>
          </p:cNvCxnSpPr>
          <p:nvPr/>
        </p:nvCxnSpPr>
        <p:spPr bwMode="auto">
          <a:xfrm flipH="1">
            <a:off x="2728574" y="4182783"/>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0" name="Rectangle 99">
            <a:extLst>
              <a:ext uri="{FF2B5EF4-FFF2-40B4-BE49-F238E27FC236}">
                <a16:creationId xmlns:a16="http://schemas.microsoft.com/office/drawing/2014/main" id="{F82C948A-A021-EA8F-E601-5D84995AC9F3}"/>
              </a:ext>
            </a:extLst>
          </p:cNvPr>
          <p:cNvSpPr/>
          <p:nvPr/>
        </p:nvSpPr>
        <p:spPr bwMode="auto">
          <a:xfrm>
            <a:off x="3317526" y="4569589"/>
            <a:ext cx="437948" cy="261676"/>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101" name="Rectangle 100">
            <a:extLst>
              <a:ext uri="{FF2B5EF4-FFF2-40B4-BE49-F238E27FC236}">
                <a16:creationId xmlns:a16="http://schemas.microsoft.com/office/drawing/2014/main" id="{B45A8DB8-EEFB-2D37-FFE2-E4001BE273CD}"/>
              </a:ext>
            </a:extLst>
          </p:cNvPr>
          <p:cNvSpPr/>
          <p:nvPr/>
        </p:nvSpPr>
        <p:spPr bwMode="auto">
          <a:xfrm>
            <a:off x="3137536" y="450757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USB</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02" name="Straight Connector 101">
            <a:extLst>
              <a:ext uri="{FF2B5EF4-FFF2-40B4-BE49-F238E27FC236}">
                <a16:creationId xmlns:a16="http://schemas.microsoft.com/office/drawing/2014/main" id="{DD67FDF0-05D1-689E-C775-D2BB8122E16D}"/>
              </a:ext>
            </a:extLst>
          </p:cNvPr>
          <p:cNvCxnSpPr>
            <a:cxnSpLocks/>
          </p:cNvCxnSpPr>
          <p:nvPr/>
        </p:nvCxnSpPr>
        <p:spPr bwMode="auto">
          <a:xfrm>
            <a:off x="4263763" y="4167966"/>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BFEB036B-CAD3-5EB2-A55C-4A0070FC830F}"/>
              </a:ext>
            </a:extLst>
          </p:cNvPr>
          <p:cNvCxnSpPr>
            <a:cxnSpLocks/>
          </p:cNvCxnSpPr>
          <p:nvPr/>
        </p:nvCxnSpPr>
        <p:spPr bwMode="auto">
          <a:xfrm flipH="1">
            <a:off x="3916022" y="4180386"/>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4" name="Rectangle 103">
            <a:extLst>
              <a:ext uri="{FF2B5EF4-FFF2-40B4-BE49-F238E27FC236}">
                <a16:creationId xmlns:a16="http://schemas.microsoft.com/office/drawing/2014/main" id="{20EA62A3-DF39-73CB-9CB3-2F863E1F294B}"/>
              </a:ext>
            </a:extLst>
          </p:cNvPr>
          <p:cNvSpPr/>
          <p:nvPr/>
        </p:nvSpPr>
        <p:spPr bwMode="auto">
          <a:xfrm>
            <a:off x="4214104" y="408104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5" name="Rectangle 104">
            <a:extLst>
              <a:ext uri="{FF2B5EF4-FFF2-40B4-BE49-F238E27FC236}">
                <a16:creationId xmlns:a16="http://schemas.microsoft.com/office/drawing/2014/main" id="{05AD3331-4A92-D107-D19F-45405667B1A1}"/>
              </a:ext>
            </a:extLst>
          </p:cNvPr>
          <p:cNvSpPr/>
          <p:nvPr/>
        </p:nvSpPr>
        <p:spPr bwMode="auto">
          <a:xfrm>
            <a:off x="2787845" y="3623891"/>
            <a:ext cx="770536"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DDR</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6" name="Rectangle 105">
            <a:extLst>
              <a:ext uri="{FF2B5EF4-FFF2-40B4-BE49-F238E27FC236}">
                <a16:creationId xmlns:a16="http://schemas.microsoft.com/office/drawing/2014/main" id="{6211C5B1-1EDB-F91C-9E8C-EF059CEE4B85}"/>
              </a:ext>
            </a:extLst>
          </p:cNvPr>
          <p:cNvSpPr/>
          <p:nvPr/>
        </p:nvSpPr>
        <p:spPr bwMode="auto">
          <a:xfrm>
            <a:off x="2073286" y="4087673"/>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7" name="Freeform: Shape 106">
            <a:extLst>
              <a:ext uri="{FF2B5EF4-FFF2-40B4-BE49-F238E27FC236}">
                <a16:creationId xmlns:a16="http://schemas.microsoft.com/office/drawing/2014/main" id="{BC6CE11C-0525-D014-A4C3-997B984848E0}"/>
              </a:ext>
            </a:extLst>
          </p:cNvPr>
          <p:cNvSpPr/>
          <p:nvPr/>
        </p:nvSpPr>
        <p:spPr bwMode="auto">
          <a:xfrm>
            <a:off x="4522472" y="3623891"/>
            <a:ext cx="470814" cy="162118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Lst>
            <a:ahLst/>
            <a:cxnLst>
              <a:cxn ang="0">
                <a:pos x="connsiteX0" y="connsiteY0"/>
              </a:cxn>
              <a:cxn ang="0">
                <a:pos x="connsiteX1" y="connsiteY1"/>
              </a:cxn>
              <a:cxn ang="0">
                <a:pos x="connsiteX2" y="connsiteY2"/>
              </a:cxn>
            </a:cxnLst>
            <a:rect l="l" t="t" r="r" b="b"/>
            <a:pathLst>
              <a:path w="1170393" h="1866900">
                <a:moveTo>
                  <a:pt x="0" y="1866900"/>
                </a:moveTo>
                <a:cubicBezTo>
                  <a:pt x="828655" y="1700741"/>
                  <a:pt x="1192743" y="1344083"/>
                  <a:pt x="1169335" y="939800"/>
                </a:cubicBezTo>
                <a:cubicBezTo>
                  <a:pt x="1127345" y="535517"/>
                  <a:pt x="645295" y="164042"/>
                  <a:pt x="361291" y="0"/>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grpSp>
        <p:nvGrpSpPr>
          <p:cNvPr id="108" name="Group 107">
            <a:extLst>
              <a:ext uri="{FF2B5EF4-FFF2-40B4-BE49-F238E27FC236}">
                <a16:creationId xmlns:a16="http://schemas.microsoft.com/office/drawing/2014/main" id="{B5DF837A-6505-659A-AC0C-0B018779963B}"/>
              </a:ext>
            </a:extLst>
          </p:cNvPr>
          <p:cNvGrpSpPr/>
          <p:nvPr/>
        </p:nvGrpSpPr>
        <p:grpSpPr>
          <a:xfrm>
            <a:off x="2432684" y="3016252"/>
            <a:ext cx="764740" cy="456318"/>
            <a:chOff x="1472564" y="2851181"/>
            <a:chExt cx="764740" cy="456318"/>
          </a:xfrm>
          <a:solidFill>
            <a:schemeClr val="tx2">
              <a:lumMod val="50000"/>
              <a:lumOff val="50000"/>
            </a:schemeClr>
          </a:solidFill>
          <a:effectLst/>
        </p:grpSpPr>
        <p:sp>
          <p:nvSpPr>
            <p:cNvPr id="109" name="Rectangle: Rounded Corners 108">
              <a:extLst>
                <a:ext uri="{FF2B5EF4-FFF2-40B4-BE49-F238E27FC236}">
                  <a16:creationId xmlns:a16="http://schemas.microsoft.com/office/drawing/2014/main" id="{C230E1B5-E826-8857-CDDB-F419B0E30739}"/>
                </a:ext>
              </a:extLst>
            </p:cNvPr>
            <p:cNvSpPr/>
            <p:nvPr/>
          </p:nvSpPr>
          <p:spPr bwMode="auto">
            <a:xfrm>
              <a:off x="1472564"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0" name="Rectangle: Rounded Corners 109">
              <a:extLst>
                <a:ext uri="{FF2B5EF4-FFF2-40B4-BE49-F238E27FC236}">
                  <a16:creationId xmlns:a16="http://schemas.microsoft.com/office/drawing/2014/main" id="{F91E446A-42B6-ABDE-A159-B01BB04448A2}"/>
                </a:ext>
              </a:extLst>
            </p:cNvPr>
            <p:cNvSpPr/>
            <p:nvPr/>
          </p:nvSpPr>
          <p:spPr bwMode="auto">
            <a:xfrm>
              <a:off x="1677179"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1" name="Rectangle: Rounded Corners 110">
              <a:extLst>
                <a:ext uri="{FF2B5EF4-FFF2-40B4-BE49-F238E27FC236}">
                  <a16:creationId xmlns:a16="http://schemas.microsoft.com/office/drawing/2014/main" id="{F4E8E650-69E5-EB3A-C06E-770A3D6F3C26}"/>
                </a:ext>
              </a:extLst>
            </p:cNvPr>
            <p:cNvSpPr/>
            <p:nvPr/>
          </p:nvSpPr>
          <p:spPr bwMode="auto">
            <a:xfrm>
              <a:off x="1887591"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2" name="Rectangle: Rounded Corners 111">
              <a:extLst>
                <a:ext uri="{FF2B5EF4-FFF2-40B4-BE49-F238E27FC236}">
                  <a16:creationId xmlns:a16="http://schemas.microsoft.com/office/drawing/2014/main" id="{ACA7C93C-B4BA-8B44-130D-8A20A6EB682A}"/>
                </a:ext>
              </a:extLst>
            </p:cNvPr>
            <p:cNvSpPr/>
            <p:nvPr/>
          </p:nvSpPr>
          <p:spPr bwMode="auto">
            <a:xfrm>
              <a:off x="2100604" y="2852020"/>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grpSp>
      <p:sp>
        <p:nvSpPr>
          <p:cNvPr id="113" name="TextBox 112">
            <a:extLst>
              <a:ext uri="{FF2B5EF4-FFF2-40B4-BE49-F238E27FC236}">
                <a16:creationId xmlns:a16="http://schemas.microsoft.com/office/drawing/2014/main" id="{263711A9-CBA8-6C2F-6CB6-CBF95F91B3AC}"/>
              </a:ext>
            </a:extLst>
          </p:cNvPr>
          <p:cNvSpPr txBox="1"/>
          <p:nvPr/>
        </p:nvSpPr>
        <p:spPr>
          <a:xfrm>
            <a:off x="2336629" y="3075193"/>
            <a:ext cx="916312" cy="369332"/>
          </a:xfrm>
          <a:prstGeom prst="rect">
            <a:avLst/>
          </a:prstGeom>
          <a:noFill/>
        </p:spPr>
        <p:txBody>
          <a:bodyPr wrap="square">
            <a:spAutoFit/>
          </a:bodyPr>
          <a:lstStyle/>
          <a:p>
            <a:pPr algn="ctr"/>
            <a:r>
              <a:rPr lang="en-US" altLang="zh-CN"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Guest</a:t>
            </a:r>
            <a:endParaRPr lang="zh-CN" altLang="en-US" sz="18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4" name="TextBox 113">
            <a:extLst>
              <a:ext uri="{FF2B5EF4-FFF2-40B4-BE49-F238E27FC236}">
                <a16:creationId xmlns:a16="http://schemas.microsoft.com/office/drawing/2014/main" id="{46EC6609-143E-CF16-D1F8-33D5CD2F146E}"/>
              </a:ext>
            </a:extLst>
          </p:cNvPr>
          <p:cNvSpPr txBox="1"/>
          <p:nvPr/>
        </p:nvSpPr>
        <p:spPr>
          <a:xfrm>
            <a:off x="5114422" y="4107924"/>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①</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5" name="Freeform: Shape 114">
            <a:extLst>
              <a:ext uri="{FF2B5EF4-FFF2-40B4-BE49-F238E27FC236}">
                <a16:creationId xmlns:a16="http://schemas.microsoft.com/office/drawing/2014/main" id="{15ED37C0-EA38-9B96-D255-4F5A3A0E2DF9}"/>
              </a:ext>
            </a:extLst>
          </p:cNvPr>
          <p:cNvSpPr/>
          <p:nvPr/>
        </p:nvSpPr>
        <p:spPr bwMode="auto">
          <a:xfrm>
            <a:off x="2794785" y="2699615"/>
            <a:ext cx="1184542" cy="40064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799244 w 1799244"/>
              <a:gd name="connsiteY0" fmla="*/ 1264787 h 2336611"/>
              <a:gd name="connsiteX1" fmla="*/ 865915 w 1799244"/>
              <a:gd name="connsiteY1" fmla="*/ 3554 h 2336611"/>
              <a:gd name="connsiteX2" fmla="*/ 0 w 1799244"/>
              <a:gd name="connsiteY2" fmla="*/ 2336611 h 2336611"/>
            </a:gdLst>
            <a:ahLst/>
            <a:cxnLst>
              <a:cxn ang="0">
                <a:pos x="connsiteX0" y="connsiteY0"/>
              </a:cxn>
              <a:cxn ang="0">
                <a:pos x="connsiteX1" y="connsiteY1"/>
              </a:cxn>
              <a:cxn ang="0">
                <a:pos x="connsiteX2" y="connsiteY2"/>
              </a:cxn>
            </a:cxnLst>
            <a:rect l="l" t="t" r="r" b="b"/>
            <a:pathLst>
              <a:path w="1799244" h="2336611">
                <a:moveTo>
                  <a:pt x="1799244" y="1264787"/>
                </a:moveTo>
                <a:cubicBezTo>
                  <a:pt x="1701956" y="742221"/>
                  <a:pt x="1390877" y="-59948"/>
                  <a:pt x="865915" y="3554"/>
                </a:cubicBezTo>
                <a:cubicBezTo>
                  <a:pt x="428469" y="22507"/>
                  <a:pt x="158615" y="1208672"/>
                  <a:pt x="0" y="2336611"/>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16" name="TextBox 115">
            <a:extLst>
              <a:ext uri="{FF2B5EF4-FFF2-40B4-BE49-F238E27FC236}">
                <a16:creationId xmlns:a16="http://schemas.microsoft.com/office/drawing/2014/main" id="{4D7319FD-42EE-97B4-0F78-D0A68325259C}"/>
              </a:ext>
            </a:extLst>
          </p:cNvPr>
          <p:cNvSpPr txBox="1"/>
          <p:nvPr/>
        </p:nvSpPr>
        <p:spPr>
          <a:xfrm>
            <a:off x="3768195" y="2414101"/>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②</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7" name="TextBox 116">
            <a:extLst>
              <a:ext uri="{FF2B5EF4-FFF2-40B4-BE49-F238E27FC236}">
                <a16:creationId xmlns:a16="http://schemas.microsoft.com/office/drawing/2014/main" id="{D015FE8E-A64D-5130-BC04-5008714A5DCC}"/>
              </a:ext>
            </a:extLst>
          </p:cNvPr>
          <p:cNvSpPr txBox="1"/>
          <p:nvPr/>
        </p:nvSpPr>
        <p:spPr>
          <a:xfrm>
            <a:off x="1346865" y="2883517"/>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③</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8" name="Freeform: Shape 117">
            <a:extLst>
              <a:ext uri="{FF2B5EF4-FFF2-40B4-BE49-F238E27FC236}">
                <a16:creationId xmlns:a16="http://schemas.microsoft.com/office/drawing/2014/main" id="{56B833E2-DCF1-3A88-B274-F363D1F67E90}"/>
              </a:ext>
            </a:extLst>
          </p:cNvPr>
          <p:cNvSpPr/>
          <p:nvPr/>
        </p:nvSpPr>
        <p:spPr bwMode="auto">
          <a:xfrm>
            <a:off x="1866393" y="3013862"/>
            <a:ext cx="659711" cy="521268"/>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022553 w 1022553"/>
              <a:gd name="connsiteY0" fmla="*/ 1264787 h 3595782"/>
              <a:gd name="connsiteX1" fmla="*/ 89224 w 1022553"/>
              <a:gd name="connsiteY1" fmla="*/ 3554 h 3595782"/>
              <a:gd name="connsiteX2" fmla="*/ 814775 w 1022553"/>
              <a:gd name="connsiteY2" fmla="*/ 3595782 h 3595782"/>
              <a:gd name="connsiteX0" fmla="*/ 1022553 w 1022553"/>
              <a:gd name="connsiteY0" fmla="*/ 1266945 h 3597940"/>
              <a:gd name="connsiteX1" fmla="*/ 89224 w 1022553"/>
              <a:gd name="connsiteY1" fmla="*/ 5712 h 3597940"/>
              <a:gd name="connsiteX2" fmla="*/ 814775 w 1022553"/>
              <a:gd name="connsiteY2" fmla="*/ 3597940 h 3597940"/>
              <a:gd name="connsiteX0" fmla="*/ 1205877 w 1205877"/>
              <a:gd name="connsiteY0" fmla="*/ 202983 h 2533978"/>
              <a:gd name="connsiteX1" fmla="*/ 79643 w 1205877"/>
              <a:gd name="connsiteY1" fmla="*/ 1534159 h 2533978"/>
              <a:gd name="connsiteX2" fmla="*/ 998099 w 1205877"/>
              <a:gd name="connsiteY2" fmla="*/ 2533978 h 2533978"/>
              <a:gd name="connsiteX0" fmla="*/ 1205877 w 1205877"/>
              <a:gd name="connsiteY0" fmla="*/ 140888 h 2471883"/>
              <a:gd name="connsiteX1" fmla="*/ 79643 w 1205877"/>
              <a:gd name="connsiteY1" fmla="*/ 1472064 h 2471883"/>
              <a:gd name="connsiteX2" fmla="*/ 998099 w 1205877"/>
              <a:gd name="connsiteY2" fmla="*/ 2471883 h 2471883"/>
              <a:gd name="connsiteX0" fmla="*/ 958962 w 958962"/>
              <a:gd name="connsiteY0" fmla="*/ 176085 h 2507080"/>
              <a:gd name="connsiteX1" fmla="*/ 93149 w 958962"/>
              <a:gd name="connsiteY1" fmla="*/ 1025813 h 2507080"/>
              <a:gd name="connsiteX2" fmla="*/ 751184 w 958962"/>
              <a:gd name="connsiteY2" fmla="*/ 2507080 h 2507080"/>
              <a:gd name="connsiteX0" fmla="*/ 958962 w 958962"/>
              <a:gd name="connsiteY0" fmla="*/ 91192 h 2422187"/>
              <a:gd name="connsiteX1" fmla="*/ 93149 w 958962"/>
              <a:gd name="connsiteY1" fmla="*/ 940920 h 2422187"/>
              <a:gd name="connsiteX2" fmla="*/ 751184 w 958962"/>
              <a:gd name="connsiteY2" fmla="*/ 2422187 h 2422187"/>
              <a:gd name="connsiteX0" fmla="*/ 958962 w 958962"/>
              <a:gd name="connsiteY0" fmla="*/ 404229 h 2735224"/>
              <a:gd name="connsiteX1" fmla="*/ 93149 w 958962"/>
              <a:gd name="connsiteY1" fmla="*/ 1253957 h 2735224"/>
              <a:gd name="connsiteX2" fmla="*/ 751184 w 958962"/>
              <a:gd name="connsiteY2" fmla="*/ 2735224 h 2735224"/>
              <a:gd name="connsiteX0" fmla="*/ 866266 w 866266"/>
              <a:gd name="connsiteY0" fmla="*/ 404229 h 2735224"/>
              <a:gd name="connsiteX1" fmla="*/ 453 w 866266"/>
              <a:gd name="connsiteY1" fmla="*/ 1253957 h 2735224"/>
              <a:gd name="connsiteX2" fmla="*/ 658488 w 866266"/>
              <a:gd name="connsiteY2" fmla="*/ 2735224 h 2735224"/>
              <a:gd name="connsiteX0" fmla="*/ 866706 w 866706"/>
              <a:gd name="connsiteY0" fmla="*/ 404229 h 2879647"/>
              <a:gd name="connsiteX1" fmla="*/ 893 w 866706"/>
              <a:gd name="connsiteY1" fmla="*/ 1253957 h 2879647"/>
              <a:gd name="connsiteX2" fmla="*/ 658928 w 866706"/>
              <a:gd name="connsiteY2" fmla="*/ 2735224 h 2879647"/>
              <a:gd name="connsiteX0" fmla="*/ 866670 w 866670"/>
              <a:gd name="connsiteY0" fmla="*/ 404229 h 2973761"/>
              <a:gd name="connsiteX1" fmla="*/ 857 w 866670"/>
              <a:gd name="connsiteY1" fmla="*/ 1253957 h 2973761"/>
              <a:gd name="connsiteX2" fmla="*/ 658892 w 866670"/>
              <a:gd name="connsiteY2" fmla="*/ 2735224 h 2973761"/>
              <a:gd name="connsiteX0" fmla="*/ 866770 w 866770"/>
              <a:gd name="connsiteY0" fmla="*/ 404229 h 3391924"/>
              <a:gd name="connsiteX1" fmla="*/ 957 w 866770"/>
              <a:gd name="connsiteY1" fmla="*/ 1253957 h 3391924"/>
              <a:gd name="connsiteX2" fmla="*/ 610765 w 866770"/>
              <a:gd name="connsiteY2" fmla="*/ 3216672 h 3391924"/>
              <a:gd name="connsiteX0" fmla="*/ 867027 w 867027"/>
              <a:gd name="connsiteY0" fmla="*/ 404229 h 3263499"/>
              <a:gd name="connsiteX1" fmla="*/ 1214 w 867027"/>
              <a:gd name="connsiteY1" fmla="*/ 1253957 h 3263499"/>
              <a:gd name="connsiteX2" fmla="*/ 611022 w 867027"/>
              <a:gd name="connsiteY2" fmla="*/ 3216672 h 3263499"/>
              <a:gd name="connsiteX0" fmla="*/ 1002061 w 1002061"/>
              <a:gd name="connsiteY0" fmla="*/ 551213 h 3040138"/>
              <a:gd name="connsiteX1" fmla="*/ 1214 w 1002061"/>
              <a:gd name="connsiteY1" fmla="*/ 1030596 h 3040138"/>
              <a:gd name="connsiteX2" fmla="*/ 611022 w 1002061"/>
              <a:gd name="connsiteY2" fmla="*/ 2993311 h 3040138"/>
            </a:gdLst>
            <a:ahLst/>
            <a:cxnLst>
              <a:cxn ang="0">
                <a:pos x="connsiteX0" y="connsiteY0"/>
              </a:cxn>
              <a:cxn ang="0">
                <a:pos x="connsiteX1" y="connsiteY1"/>
              </a:cxn>
              <a:cxn ang="0">
                <a:pos x="connsiteX2" y="connsiteY2"/>
              </a:cxn>
            </a:cxnLst>
            <a:rect l="l" t="t" r="r" b="b"/>
            <a:pathLst>
              <a:path w="1002061" h="3040138">
                <a:moveTo>
                  <a:pt x="1002061" y="551213"/>
                </a:moveTo>
                <a:cubicBezTo>
                  <a:pt x="625061" y="-119489"/>
                  <a:pt x="-4314" y="-403180"/>
                  <a:pt x="1214" y="1030596"/>
                </a:cubicBezTo>
                <a:cubicBezTo>
                  <a:pt x="-21487" y="2530928"/>
                  <a:pt x="277729" y="3235645"/>
                  <a:pt x="611022" y="2993311"/>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19" name="Freeform: Shape 118">
            <a:extLst>
              <a:ext uri="{FF2B5EF4-FFF2-40B4-BE49-F238E27FC236}">
                <a16:creationId xmlns:a16="http://schemas.microsoft.com/office/drawing/2014/main" id="{BEEC4680-1962-6784-F61A-E1D67BB227AC}"/>
              </a:ext>
            </a:extLst>
          </p:cNvPr>
          <p:cNvSpPr/>
          <p:nvPr/>
        </p:nvSpPr>
        <p:spPr bwMode="auto">
          <a:xfrm>
            <a:off x="1954636" y="3606802"/>
            <a:ext cx="472789" cy="161732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0 w 2945243"/>
              <a:gd name="connsiteY0" fmla="*/ 1007557 h 1007557"/>
              <a:gd name="connsiteX1" fmla="*/ 1169335 w 2945243"/>
              <a:gd name="connsiteY1" fmla="*/ 80457 h 1007557"/>
              <a:gd name="connsiteX2" fmla="*/ 2918530 w 2945243"/>
              <a:gd name="connsiteY2" fmla="*/ 771336 h 1007557"/>
              <a:gd name="connsiteX0" fmla="*/ 1593743 w 1776538"/>
              <a:gd name="connsiteY0" fmla="*/ 11211 h 1888500"/>
              <a:gd name="connsiteX1" fmla="*/ 630 w 1776538"/>
              <a:gd name="connsiteY1" fmla="*/ 1182787 h 1888500"/>
              <a:gd name="connsiteX2" fmla="*/ 1749825 w 1776538"/>
              <a:gd name="connsiteY2" fmla="*/ 1873666 h 1888500"/>
              <a:gd name="connsiteX0" fmla="*/ 1593743 w 1776538"/>
              <a:gd name="connsiteY0" fmla="*/ 0 h 1877289"/>
              <a:gd name="connsiteX1" fmla="*/ 630 w 1776538"/>
              <a:gd name="connsiteY1" fmla="*/ 1171576 h 1877289"/>
              <a:gd name="connsiteX2" fmla="*/ 1749825 w 1776538"/>
              <a:gd name="connsiteY2" fmla="*/ 1862455 h 1877289"/>
              <a:gd name="connsiteX0" fmla="*/ 1598026 w 1779939"/>
              <a:gd name="connsiteY0" fmla="*/ 0 h 1896449"/>
              <a:gd name="connsiteX1" fmla="*/ 4913 w 1779939"/>
              <a:gd name="connsiteY1" fmla="*/ 1171576 h 1896449"/>
              <a:gd name="connsiteX2" fmla="*/ 1754108 w 1779939"/>
              <a:gd name="connsiteY2" fmla="*/ 1862455 h 1896449"/>
              <a:gd name="connsiteX0" fmla="*/ 1602312 w 1784225"/>
              <a:gd name="connsiteY0" fmla="*/ 0 h 1896449"/>
              <a:gd name="connsiteX1" fmla="*/ 9199 w 1784225"/>
              <a:gd name="connsiteY1" fmla="*/ 1171576 h 1896449"/>
              <a:gd name="connsiteX2" fmla="*/ 1758394 w 1784225"/>
              <a:gd name="connsiteY2" fmla="*/ 1862455 h 1896449"/>
              <a:gd name="connsiteX0" fmla="*/ 1602312 w 1758394"/>
              <a:gd name="connsiteY0" fmla="*/ 0 h 1862455"/>
              <a:gd name="connsiteX1" fmla="*/ 9199 w 1758394"/>
              <a:gd name="connsiteY1" fmla="*/ 1171576 h 1862455"/>
              <a:gd name="connsiteX2" fmla="*/ 1758394 w 1758394"/>
              <a:gd name="connsiteY2" fmla="*/ 1862455 h 1862455"/>
              <a:gd name="connsiteX0" fmla="*/ 1602312 w 1758394"/>
              <a:gd name="connsiteY0" fmla="*/ 0 h 1862455"/>
              <a:gd name="connsiteX1" fmla="*/ 9199 w 1758394"/>
              <a:gd name="connsiteY1" fmla="*/ 1171576 h 1862455"/>
              <a:gd name="connsiteX2" fmla="*/ 1758394 w 1758394"/>
              <a:gd name="connsiteY2" fmla="*/ 1862455 h 1862455"/>
              <a:gd name="connsiteX0" fmla="*/ 1601868 w 1757950"/>
              <a:gd name="connsiteY0" fmla="*/ 0 h 1862455"/>
              <a:gd name="connsiteX1" fmla="*/ 8755 w 1757950"/>
              <a:gd name="connsiteY1" fmla="*/ 1171576 h 1862455"/>
              <a:gd name="connsiteX2" fmla="*/ 1757950 w 1757950"/>
              <a:gd name="connsiteY2" fmla="*/ 1862455 h 1862455"/>
              <a:gd name="connsiteX0" fmla="*/ 1593114 w 1749196"/>
              <a:gd name="connsiteY0" fmla="*/ 0 h 1862455"/>
              <a:gd name="connsiteX1" fmla="*/ 1 w 1749196"/>
              <a:gd name="connsiteY1" fmla="*/ 1171576 h 1862455"/>
              <a:gd name="connsiteX2" fmla="*/ 1749196 w 1749196"/>
              <a:gd name="connsiteY2" fmla="*/ 1862455 h 1862455"/>
            </a:gdLst>
            <a:ahLst/>
            <a:cxnLst>
              <a:cxn ang="0">
                <a:pos x="connsiteX0" y="connsiteY0"/>
              </a:cxn>
              <a:cxn ang="0">
                <a:pos x="connsiteX1" y="connsiteY1"/>
              </a:cxn>
              <a:cxn ang="0">
                <a:pos x="connsiteX2" y="connsiteY2"/>
              </a:cxn>
            </a:cxnLst>
            <a:rect l="l" t="t" r="r" b="b"/>
            <a:pathLst>
              <a:path w="1749196" h="1862455">
                <a:moveTo>
                  <a:pt x="1593114" y="0"/>
                </a:moveTo>
                <a:cubicBezTo>
                  <a:pt x="937940" y="236026"/>
                  <a:pt x="45795" y="676427"/>
                  <a:pt x="1" y="1171576"/>
                </a:cubicBezTo>
                <a:cubicBezTo>
                  <a:pt x="43538" y="1593601"/>
                  <a:pt x="1038718" y="1792497"/>
                  <a:pt x="1749196" y="1862455"/>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20" name="TextBox 119">
            <a:extLst>
              <a:ext uri="{FF2B5EF4-FFF2-40B4-BE49-F238E27FC236}">
                <a16:creationId xmlns:a16="http://schemas.microsoft.com/office/drawing/2014/main" id="{C9647DEC-F34C-B218-8C2F-BA5A00D95E52}"/>
              </a:ext>
            </a:extLst>
          </p:cNvPr>
          <p:cNvSpPr txBox="1"/>
          <p:nvPr/>
        </p:nvSpPr>
        <p:spPr>
          <a:xfrm>
            <a:off x="1524802" y="4569589"/>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④</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61" name="TextBox 160">
            <a:extLst>
              <a:ext uri="{FF2B5EF4-FFF2-40B4-BE49-F238E27FC236}">
                <a16:creationId xmlns:a16="http://schemas.microsoft.com/office/drawing/2014/main" id="{6EC2C0FC-AFF5-B0CF-9826-C7DBEC2686BA}"/>
              </a:ext>
            </a:extLst>
          </p:cNvPr>
          <p:cNvSpPr txBox="1"/>
          <p:nvPr/>
        </p:nvSpPr>
        <p:spPr>
          <a:xfrm>
            <a:off x="1200230" y="2463577"/>
            <a:ext cx="1952472" cy="369332"/>
          </a:xfrm>
          <a:prstGeom prst="rect">
            <a:avLst/>
          </a:prstGeom>
          <a:noFill/>
        </p:spPr>
        <p:txBody>
          <a:bodyPr wrap="square">
            <a:spAutoFit/>
          </a:bodyPr>
          <a:lstStyle/>
          <a:p>
            <a:r>
              <a:rPr lang="en-US" altLang="zh-CN" sz="1800" b="1" kern="1200" dirty="0">
                <a:solidFill>
                  <a:srgbClr val="FF0000"/>
                </a:solidFill>
                <a:effectLst/>
                <a:latin typeface="Microsoft YaHei" panose="020B0503020204020204" pitchFamily="34" charset="-122"/>
                <a:ea typeface="Microsoft YaHei" panose="020B0503020204020204" pitchFamily="34" charset="-122"/>
                <a:cs typeface="Microsoft YaHei" panose="020B0503020204020204" pitchFamily="34" charset="-122"/>
              </a:rPr>
              <a:t>Guest involved</a:t>
            </a:r>
            <a:endParaRPr lang="zh-CN" altLang="en-US" b="1" dirty="0">
              <a:solidFill>
                <a:srgbClr val="FF0000"/>
              </a:solidFill>
            </a:endParaRPr>
          </a:p>
        </p:txBody>
      </p:sp>
      <p:sp>
        <p:nvSpPr>
          <p:cNvPr id="6" name="TextBox 5">
            <a:extLst>
              <a:ext uri="{FF2B5EF4-FFF2-40B4-BE49-F238E27FC236}">
                <a16:creationId xmlns:a16="http://schemas.microsoft.com/office/drawing/2014/main" id="{F6B1D63B-6B4D-F122-AE6A-61440F1F712E}"/>
              </a:ext>
            </a:extLst>
          </p:cNvPr>
          <p:cNvSpPr txBox="1"/>
          <p:nvPr/>
        </p:nvSpPr>
        <p:spPr>
          <a:xfrm>
            <a:off x="1478364" y="6346669"/>
            <a:ext cx="3815284"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Old architecture: 4 memory copies</a:t>
            </a:r>
          </a:p>
        </p:txBody>
      </p:sp>
    </p:spTree>
    <p:extLst>
      <p:ext uri="{BB962C8B-B14F-4D97-AF65-F5344CB8AC3E}">
        <p14:creationId xmlns:p14="http://schemas.microsoft.com/office/powerpoint/2010/main" val="3509291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2A4C1-454A-3A7B-D2FD-7B3112110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42BF2-9F64-B867-38B7-DA0459C496A4}"/>
              </a:ext>
            </a:extLst>
          </p:cNvPr>
          <p:cNvSpPr>
            <a:spLocks noGrp="1"/>
          </p:cNvSpPr>
          <p:nvPr>
            <p:ph type="title"/>
          </p:nvPr>
        </p:nvSpPr>
        <p:spPr/>
        <p:txBody>
          <a:bodyPr/>
          <a:lstStyle/>
          <a:p>
            <a:r>
              <a:rPr lang="en-US" dirty="0" err="1"/>
              <a:t>vSoC</a:t>
            </a:r>
            <a:r>
              <a:rPr lang="en-US" dirty="0"/>
              <a:t> &gt; SVM Manager</a:t>
            </a:r>
          </a:p>
        </p:txBody>
      </p:sp>
      <p:sp>
        <p:nvSpPr>
          <p:cNvPr id="3" name="Content Placeholder 2">
            <a:extLst>
              <a:ext uri="{FF2B5EF4-FFF2-40B4-BE49-F238E27FC236}">
                <a16:creationId xmlns:a16="http://schemas.microsoft.com/office/drawing/2014/main" id="{95692D52-BFA8-3D46-5A05-11B8053D1C7D}"/>
              </a:ext>
            </a:extLst>
          </p:cNvPr>
          <p:cNvSpPr>
            <a:spLocks noGrp="1"/>
          </p:cNvSpPr>
          <p:nvPr>
            <p:ph idx="1"/>
          </p:nvPr>
        </p:nvSpPr>
        <p:spPr/>
        <p:txBody>
          <a:bodyPr/>
          <a:lstStyle/>
          <a:p>
            <a:r>
              <a:rPr lang="en-US" dirty="0"/>
              <a:t>Direct data path between virtual devices</a:t>
            </a:r>
          </a:p>
          <a:p>
            <a:r>
              <a:rPr lang="en-US" altLang="zh-CN" dirty="0"/>
              <a:t>E.g., video rendering (codec write + GPU read)</a:t>
            </a:r>
          </a:p>
        </p:txBody>
      </p:sp>
      <p:sp>
        <p:nvSpPr>
          <p:cNvPr id="4" name="Slide Number Placeholder 3">
            <a:extLst>
              <a:ext uri="{FF2B5EF4-FFF2-40B4-BE49-F238E27FC236}">
                <a16:creationId xmlns:a16="http://schemas.microsoft.com/office/drawing/2014/main" id="{B865DDF9-1639-6BDD-A1E7-CEF6C62EA569}"/>
              </a:ext>
            </a:extLst>
          </p:cNvPr>
          <p:cNvSpPr>
            <a:spLocks noGrp="1"/>
          </p:cNvSpPr>
          <p:nvPr>
            <p:ph type="sldNum" sz="quarter" idx="12"/>
          </p:nvPr>
        </p:nvSpPr>
        <p:spPr/>
        <p:txBody>
          <a:bodyPr/>
          <a:lstStyle/>
          <a:p>
            <a:fld id="{F41F4269-D139-4578-AC59-C34B7105CC79}" type="slidenum">
              <a:rPr lang="en-US" smtClean="0"/>
              <a:t>22</a:t>
            </a:fld>
            <a:endParaRPr lang="en-US" dirty="0"/>
          </a:p>
        </p:txBody>
      </p:sp>
      <p:cxnSp>
        <p:nvCxnSpPr>
          <p:cNvPr id="85" name="Straight Connector 84">
            <a:extLst>
              <a:ext uri="{FF2B5EF4-FFF2-40B4-BE49-F238E27FC236}">
                <a16:creationId xmlns:a16="http://schemas.microsoft.com/office/drawing/2014/main" id="{A7166663-1994-83A6-99C8-7B3E878561A0}"/>
              </a:ext>
            </a:extLst>
          </p:cNvPr>
          <p:cNvCxnSpPr>
            <a:cxnSpLocks/>
            <a:stCxn id="89" idx="2"/>
            <a:endCxn id="90" idx="0"/>
          </p:cNvCxnSpPr>
          <p:nvPr/>
        </p:nvCxnSpPr>
        <p:spPr bwMode="auto">
          <a:xfrm>
            <a:off x="3498348" y="3624475"/>
            <a:ext cx="2627" cy="358733"/>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4AEC1324-F950-E0CB-D1DC-4E896CF216A9}"/>
              </a:ext>
            </a:extLst>
          </p:cNvPr>
          <p:cNvCxnSpPr>
            <a:cxnSpLocks/>
            <a:endCxn id="94" idx="0"/>
          </p:cNvCxnSpPr>
          <p:nvPr/>
        </p:nvCxnSpPr>
        <p:spPr bwMode="auto">
          <a:xfrm>
            <a:off x="2739763" y="4170363"/>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D99F7E5C-154F-FDFB-FAC7-52ED79619336}"/>
              </a:ext>
            </a:extLst>
          </p:cNvPr>
          <p:cNvCxnSpPr>
            <a:cxnSpLocks/>
            <a:stCxn id="88" idx="0"/>
            <a:endCxn id="90" idx="2"/>
          </p:cNvCxnSpPr>
          <p:nvPr/>
        </p:nvCxnSpPr>
        <p:spPr bwMode="auto">
          <a:xfrm flipH="1" flipV="1">
            <a:off x="3500975" y="4413635"/>
            <a:ext cx="2645" cy="134169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8" name="Rectangle: Rounded Corners 87">
            <a:extLst>
              <a:ext uri="{FF2B5EF4-FFF2-40B4-BE49-F238E27FC236}">
                <a16:creationId xmlns:a16="http://schemas.microsoft.com/office/drawing/2014/main" id="{9E6BA0F5-252F-4EFF-E296-16D2780F5291}"/>
              </a:ext>
            </a:extLst>
          </p:cNvPr>
          <p:cNvSpPr/>
          <p:nvPr/>
        </p:nvSpPr>
        <p:spPr bwMode="auto">
          <a:xfrm>
            <a:off x="3087332" y="5755331"/>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89" name="Rectangle: Rounded Corners 88">
            <a:extLst>
              <a:ext uri="{FF2B5EF4-FFF2-40B4-BE49-F238E27FC236}">
                <a16:creationId xmlns:a16="http://schemas.microsoft.com/office/drawing/2014/main" id="{E6BD5814-DD79-41EE-7E3E-DB6F66C7899F}"/>
              </a:ext>
            </a:extLst>
          </p:cNvPr>
          <p:cNvSpPr/>
          <p:nvPr/>
        </p:nvSpPr>
        <p:spPr bwMode="auto">
          <a:xfrm>
            <a:off x="2285308" y="2864094"/>
            <a:ext cx="2426079" cy="760381"/>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Host mem</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90" name="Rectangle: Rounded Corners 89">
            <a:extLst>
              <a:ext uri="{FF2B5EF4-FFF2-40B4-BE49-F238E27FC236}">
                <a16:creationId xmlns:a16="http://schemas.microsoft.com/office/drawing/2014/main" id="{E3404005-F028-BC26-CA28-B9DDA4A4BCAD}"/>
              </a:ext>
            </a:extLst>
          </p:cNvPr>
          <p:cNvSpPr/>
          <p:nvPr/>
        </p:nvSpPr>
        <p:spPr bwMode="auto">
          <a:xfrm>
            <a:off x="3087332" y="3983208"/>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nvGrpSpPr>
          <p:cNvPr id="91" name="Group 90">
            <a:extLst>
              <a:ext uri="{FF2B5EF4-FFF2-40B4-BE49-F238E27FC236}">
                <a16:creationId xmlns:a16="http://schemas.microsoft.com/office/drawing/2014/main" id="{57B8E8F7-1FE9-57A5-AB40-937FE4434999}"/>
              </a:ext>
            </a:extLst>
          </p:cNvPr>
          <p:cNvGrpSpPr/>
          <p:nvPr/>
        </p:nvGrpSpPr>
        <p:grpSpPr>
          <a:xfrm>
            <a:off x="2286013" y="4682814"/>
            <a:ext cx="892003" cy="844914"/>
            <a:chOff x="3248554" y="3034876"/>
            <a:chExt cx="892003" cy="844914"/>
          </a:xfrm>
        </p:grpSpPr>
        <p:sp>
          <p:nvSpPr>
            <p:cNvPr id="92" name="Rectangle: Rounded Corners 91">
              <a:extLst>
                <a:ext uri="{FF2B5EF4-FFF2-40B4-BE49-F238E27FC236}">
                  <a16:creationId xmlns:a16="http://schemas.microsoft.com/office/drawing/2014/main" id="{B6DBD985-AD26-DDE4-5C36-F8E70753EB80}"/>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3" name="Rectangle: Rounded Corners 92">
              <a:extLst>
                <a:ext uri="{FF2B5EF4-FFF2-40B4-BE49-F238E27FC236}">
                  <a16:creationId xmlns:a16="http://schemas.microsoft.com/office/drawing/2014/main" id="{D5926A7E-91F8-F920-6DAF-54C0566757C4}"/>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4" name="TextBox 93">
              <a:extLst>
                <a:ext uri="{FF2B5EF4-FFF2-40B4-BE49-F238E27FC236}">
                  <a16:creationId xmlns:a16="http://schemas.microsoft.com/office/drawing/2014/main" id="{9CD8453A-ED29-A12B-A5E8-295CF87720A2}"/>
                </a:ext>
              </a:extLst>
            </p:cNvPr>
            <p:cNvSpPr txBox="1"/>
            <p:nvPr/>
          </p:nvSpPr>
          <p:spPr>
            <a:xfrm>
              <a:off x="3364444" y="3034876"/>
              <a:ext cx="675720"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grpSp>
        <p:nvGrpSpPr>
          <p:cNvPr id="95" name="Group 94">
            <a:extLst>
              <a:ext uri="{FF2B5EF4-FFF2-40B4-BE49-F238E27FC236}">
                <a16:creationId xmlns:a16="http://schemas.microsoft.com/office/drawing/2014/main" id="{C43F0774-2F50-D89B-413D-B310D869A601}"/>
              </a:ext>
            </a:extLst>
          </p:cNvPr>
          <p:cNvGrpSpPr/>
          <p:nvPr/>
        </p:nvGrpSpPr>
        <p:grpSpPr>
          <a:xfrm>
            <a:off x="3810476" y="4685945"/>
            <a:ext cx="900911" cy="844914"/>
            <a:chOff x="3247571" y="3034876"/>
            <a:chExt cx="900911" cy="844914"/>
          </a:xfrm>
        </p:grpSpPr>
        <p:sp>
          <p:nvSpPr>
            <p:cNvPr id="96" name="Rectangle: Rounded Corners 95">
              <a:extLst>
                <a:ext uri="{FF2B5EF4-FFF2-40B4-BE49-F238E27FC236}">
                  <a16:creationId xmlns:a16="http://schemas.microsoft.com/office/drawing/2014/main" id="{A19817CE-E70B-FA7A-27A2-12C775099966}"/>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7" name="Rectangle: Rounded Corners 96">
              <a:extLst>
                <a:ext uri="{FF2B5EF4-FFF2-40B4-BE49-F238E27FC236}">
                  <a16:creationId xmlns:a16="http://schemas.microsoft.com/office/drawing/2014/main" id="{BD7F629B-0D12-9912-FBA9-01CAE14388D7}"/>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8" name="TextBox 97">
              <a:extLst>
                <a:ext uri="{FF2B5EF4-FFF2-40B4-BE49-F238E27FC236}">
                  <a16:creationId xmlns:a16="http://schemas.microsoft.com/office/drawing/2014/main" id="{8DBC6044-945F-2AD8-2E5C-75111944046A}"/>
                </a:ext>
              </a:extLst>
            </p:cNvPr>
            <p:cNvSpPr txBox="1"/>
            <p:nvPr/>
          </p:nvSpPr>
          <p:spPr>
            <a:xfrm>
              <a:off x="3247571" y="3034876"/>
              <a:ext cx="900911" cy="400110"/>
            </a:xfrm>
            <a:prstGeom prst="rect">
              <a:avLst/>
            </a:prstGeom>
            <a:noFill/>
          </p:spPr>
          <p:txBody>
            <a:bodyPr wrap="square">
              <a:spAutoFit/>
            </a:bodyPr>
            <a:lstStyle/>
            <a:p>
              <a:pPr algn="ctr"/>
              <a:r>
                <a:rPr lang="en-US" altLang="zh-CN" sz="2000" dirty="0">
                  <a:ln w="0"/>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cxnSp>
        <p:nvCxnSpPr>
          <p:cNvPr id="99" name="Straight Connector 98">
            <a:extLst>
              <a:ext uri="{FF2B5EF4-FFF2-40B4-BE49-F238E27FC236}">
                <a16:creationId xmlns:a16="http://schemas.microsoft.com/office/drawing/2014/main" id="{7AB69E44-20A5-5A33-6BD0-8A33D57AD3AF}"/>
              </a:ext>
            </a:extLst>
          </p:cNvPr>
          <p:cNvCxnSpPr>
            <a:cxnSpLocks/>
          </p:cNvCxnSpPr>
          <p:nvPr/>
        </p:nvCxnSpPr>
        <p:spPr bwMode="auto">
          <a:xfrm flipH="1">
            <a:off x="2728574" y="4182783"/>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0" name="Rectangle 99">
            <a:extLst>
              <a:ext uri="{FF2B5EF4-FFF2-40B4-BE49-F238E27FC236}">
                <a16:creationId xmlns:a16="http://schemas.microsoft.com/office/drawing/2014/main" id="{2445258C-EC78-B931-7407-DD410CBB1E1E}"/>
              </a:ext>
            </a:extLst>
          </p:cNvPr>
          <p:cNvSpPr/>
          <p:nvPr/>
        </p:nvSpPr>
        <p:spPr bwMode="auto">
          <a:xfrm>
            <a:off x="3317526" y="4569589"/>
            <a:ext cx="437948" cy="261676"/>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101" name="Rectangle 100">
            <a:extLst>
              <a:ext uri="{FF2B5EF4-FFF2-40B4-BE49-F238E27FC236}">
                <a16:creationId xmlns:a16="http://schemas.microsoft.com/office/drawing/2014/main" id="{92B0805E-2D5E-A8BD-56E3-273ECBFF840B}"/>
              </a:ext>
            </a:extLst>
          </p:cNvPr>
          <p:cNvSpPr/>
          <p:nvPr/>
        </p:nvSpPr>
        <p:spPr bwMode="auto">
          <a:xfrm>
            <a:off x="3137536" y="450757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USB</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02" name="Straight Connector 101">
            <a:extLst>
              <a:ext uri="{FF2B5EF4-FFF2-40B4-BE49-F238E27FC236}">
                <a16:creationId xmlns:a16="http://schemas.microsoft.com/office/drawing/2014/main" id="{037FFEB1-47AF-A616-281E-18701279323B}"/>
              </a:ext>
            </a:extLst>
          </p:cNvPr>
          <p:cNvCxnSpPr>
            <a:cxnSpLocks/>
          </p:cNvCxnSpPr>
          <p:nvPr/>
        </p:nvCxnSpPr>
        <p:spPr bwMode="auto">
          <a:xfrm>
            <a:off x="4263763" y="4167966"/>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E8BA3F84-0432-D01D-663E-51F926DBC00A}"/>
              </a:ext>
            </a:extLst>
          </p:cNvPr>
          <p:cNvCxnSpPr>
            <a:cxnSpLocks/>
          </p:cNvCxnSpPr>
          <p:nvPr/>
        </p:nvCxnSpPr>
        <p:spPr bwMode="auto">
          <a:xfrm flipH="1">
            <a:off x="3916022" y="4180386"/>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4" name="Rectangle 103">
            <a:extLst>
              <a:ext uri="{FF2B5EF4-FFF2-40B4-BE49-F238E27FC236}">
                <a16:creationId xmlns:a16="http://schemas.microsoft.com/office/drawing/2014/main" id="{ED8FD744-A220-4206-6606-E0940E2386E2}"/>
              </a:ext>
            </a:extLst>
          </p:cNvPr>
          <p:cNvSpPr/>
          <p:nvPr/>
        </p:nvSpPr>
        <p:spPr bwMode="auto">
          <a:xfrm>
            <a:off x="4214104" y="408104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5" name="Rectangle 104">
            <a:extLst>
              <a:ext uri="{FF2B5EF4-FFF2-40B4-BE49-F238E27FC236}">
                <a16:creationId xmlns:a16="http://schemas.microsoft.com/office/drawing/2014/main" id="{7D96758A-E61F-EC82-1298-AAD35B65DA32}"/>
              </a:ext>
            </a:extLst>
          </p:cNvPr>
          <p:cNvSpPr/>
          <p:nvPr/>
        </p:nvSpPr>
        <p:spPr bwMode="auto">
          <a:xfrm>
            <a:off x="2787845" y="3623891"/>
            <a:ext cx="770536"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DDR</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6" name="Rectangle 105">
            <a:extLst>
              <a:ext uri="{FF2B5EF4-FFF2-40B4-BE49-F238E27FC236}">
                <a16:creationId xmlns:a16="http://schemas.microsoft.com/office/drawing/2014/main" id="{1254D3FF-5158-37D9-42EF-4C4156D74203}"/>
              </a:ext>
            </a:extLst>
          </p:cNvPr>
          <p:cNvSpPr/>
          <p:nvPr/>
        </p:nvSpPr>
        <p:spPr bwMode="auto">
          <a:xfrm>
            <a:off x="2073286" y="4087673"/>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7" name="Freeform: Shape 106">
            <a:extLst>
              <a:ext uri="{FF2B5EF4-FFF2-40B4-BE49-F238E27FC236}">
                <a16:creationId xmlns:a16="http://schemas.microsoft.com/office/drawing/2014/main" id="{34295E13-39F2-913C-F81A-7571A266F2F2}"/>
              </a:ext>
            </a:extLst>
          </p:cNvPr>
          <p:cNvSpPr/>
          <p:nvPr/>
        </p:nvSpPr>
        <p:spPr bwMode="auto">
          <a:xfrm>
            <a:off x="4522472" y="3623891"/>
            <a:ext cx="470814" cy="162118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Lst>
            <a:ahLst/>
            <a:cxnLst>
              <a:cxn ang="0">
                <a:pos x="connsiteX0" y="connsiteY0"/>
              </a:cxn>
              <a:cxn ang="0">
                <a:pos x="connsiteX1" y="connsiteY1"/>
              </a:cxn>
              <a:cxn ang="0">
                <a:pos x="connsiteX2" y="connsiteY2"/>
              </a:cxn>
            </a:cxnLst>
            <a:rect l="l" t="t" r="r" b="b"/>
            <a:pathLst>
              <a:path w="1170393" h="1866900">
                <a:moveTo>
                  <a:pt x="0" y="1866900"/>
                </a:moveTo>
                <a:cubicBezTo>
                  <a:pt x="828655" y="1700741"/>
                  <a:pt x="1192743" y="1344083"/>
                  <a:pt x="1169335" y="939800"/>
                </a:cubicBezTo>
                <a:cubicBezTo>
                  <a:pt x="1127345" y="535517"/>
                  <a:pt x="645295" y="164042"/>
                  <a:pt x="361291" y="0"/>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grpSp>
        <p:nvGrpSpPr>
          <p:cNvPr id="108" name="Group 107">
            <a:extLst>
              <a:ext uri="{FF2B5EF4-FFF2-40B4-BE49-F238E27FC236}">
                <a16:creationId xmlns:a16="http://schemas.microsoft.com/office/drawing/2014/main" id="{6BCCE52E-98F0-F80B-928B-5681DD452899}"/>
              </a:ext>
            </a:extLst>
          </p:cNvPr>
          <p:cNvGrpSpPr/>
          <p:nvPr/>
        </p:nvGrpSpPr>
        <p:grpSpPr>
          <a:xfrm>
            <a:off x="2432684" y="3016252"/>
            <a:ext cx="764740" cy="456318"/>
            <a:chOff x="1472564" y="2851181"/>
            <a:chExt cx="764740" cy="456318"/>
          </a:xfrm>
          <a:solidFill>
            <a:schemeClr val="tx2">
              <a:lumMod val="50000"/>
              <a:lumOff val="50000"/>
            </a:schemeClr>
          </a:solidFill>
          <a:effectLst/>
        </p:grpSpPr>
        <p:sp>
          <p:nvSpPr>
            <p:cNvPr id="109" name="Rectangle: Rounded Corners 108">
              <a:extLst>
                <a:ext uri="{FF2B5EF4-FFF2-40B4-BE49-F238E27FC236}">
                  <a16:creationId xmlns:a16="http://schemas.microsoft.com/office/drawing/2014/main" id="{9A95E918-3E5F-2B1E-C41B-DBFD33BED459}"/>
                </a:ext>
              </a:extLst>
            </p:cNvPr>
            <p:cNvSpPr/>
            <p:nvPr/>
          </p:nvSpPr>
          <p:spPr bwMode="auto">
            <a:xfrm>
              <a:off x="1472564"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0" name="Rectangle: Rounded Corners 109">
              <a:extLst>
                <a:ext uri="{FF2B5EF4-FFF2-40B4-BE49-F238E27FC236}">
                  <a16:creationId xmlns:a16="http://schemas.microsoft.com/office/drawing/2014/main" id="{6DF5596F-662B-03E0-FED8-2848EADA7738}"/>
                </a:ext>
              </a:extLst>
            </p:cNvPr>
            <p:cNvSpPr/>
            <p:nvPr/>
          </p:nvSpPr>
          <p:spPr bwMode="auto">
            <a:xfrm>
              <a:off x="1677179"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1" name="Rectangle: Rounded Corners 110">
              <a:extLst>
                <a:ext uri="{FF2B5EF4-FFF2-40B4-BE49-F238E27FC236}">
                  <a16:creationId xmlns:a16="http://schemas.microsoft.com/office/drawing/2014/main" id="{17E70EEE-FBBC-8148-B04E-99309E544268}"/>
                </a:ext>
              </a:extLst>
            </p:cNvPr>
            <p:cNvSpPr/>
            <p:nvPr/>
          </p:nvSpPr>
          <p:spPr bwMode="auto">
            <a:xfrm>
              <a:off x="1887591"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2" name="Rectangle: Rounded Corners 111">
              <a:extLst>
                <a:ext uri="{FF2B5EF4-FFF2-40B4-BE49-F238E27FC236}">
                  <a16:creationId xmlns:a16="http://schemas.microsoft.com/office/drawing/2014/main" id="{8CD71BA5-3675-06E8-7193-FFBA71E146CA}"/>
                </a:ext>
              </a:extLst>
            </p:cNvPr>
            <p:cNvSpPr/>
            <p:nvPr/>
          </p:nvSpPr>
          <p:spPr bwMode="auto">
            <a:xfrm>
              <a:off x="2100604" y="2852020"/>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grpSp>
      <p:sp>
        <p:nvSpPr>
          <p:cNvPr id="113" name="TextBox 112">
            <a:extLst>
              <a:ext uri="{FF2B5EF4-FFF2-40B4-BE49-F238E27FC236}">
                <a16:creationId xmlns:a16="http://schemas.microsoft.com/office/drawing/2014/main" id="{31A68CFB-9289-9F0A-C6F8-F25E214770E3}"/>
              </a:ext>
            </a:extLst>
          </p:cNvPr>
          <p:cNvSpPr txBox="1"/>
          <p:nvPr/>
        </p:nvSpPr>
        <p:spPr>
          <a:xfrm>
            <a:off x="2336629" y="3075193"/>
            <a:ext cx="916312" cy="369332"/>
          </a:xfrm>
          <a:prstGeom prst="rect">
            <a:avLst/>
          </a:prstGeom>
          <a:noFill/>
        </p:spPr>
        <p:txBody>
          <a:bodyPr wrap="square">
            <a:spAutoFit/>
          </a:bodyPr>
          <a:lstStyle/>
          <a:p>
            <a:pPr algn="ctr"/>
            <a:r>
              <a:rPr lang="en-US" altLang="zh-CN"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Guest</a:t>
            </a:r>
            <a:endParaRPr lang="zh-CN" altLang="en-US" sz="18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4" name="TextBox 113">
            <a:extLst>
              <a:ext uri="{FF2B5EF4-FFF2-40B4-BE49-F238E27FC236}">
                <a16:creationId xmlns:a16="http://schemas.microsoft.com/office/drawing/2014/main" id="{AE5DC1D3-D717-5FF3-223B-B4155ED8E285}"/>
              </a:ext>
            </a:extLst>
          </p:cNvPr>
          <p:cNvSpPr txBox="1"/>
          <p:nvPr/>
        </p:nvSpPr>
        <p:spPr>
          <a:xfrm>
            <a:off x="5114422" y="4107924"/>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①</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5" name="Freeform: Shape 114">
            <a:extLst>
              <a:ext uri="{FF2B5EF4-FFF2-40B4-BE49-F238E27FC236}">
                <a16:creationId xmlns:a16="http://schemas.microsoft.com/office/drawing/2014/main" id="{EE03E5B4-81C5-4CCF-2117-1FB548E06D27}"/>
              </a:ext>
            </a:extLst>
          </p:cNvPr>
          <p:cNvSpPr/>
          <p:nvPr/>
        </p:nvSpPr>
        <p:spPr bwMode="auto">
          <a:xfrm>
            <a:off x="2794785" y="2699615"/>
            <a:ext cx="1184542" cy="40064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799244 w 1799244"/>
              <a:gd name="connsiteY0" fmla="*/ 1264787 h 2336611"/>
              <a:gd name="connsiteX1" fmla="*/ 865915 w 1799244"/>
              <a:gd name="connsiteY1" fmla="*/ 3554 h 2336611"/>
              <a:gd name="connsiteX2" fmla="*/ 0 w 1799244"/>
              <a:gd name="connsiteY2" fmla="*/ 2336611 h 2336611"/>
            </a:gdLst>
            <a:ahLst/>
            <a:cxnLst>
              <a:cxn ang="0">
                <a:pos x="connsiteX0" y="connsiteY0"/>
              </a:cxn>
              <a:cxn ang="0">
                <a:pos x="connsiteX1" y="connsiteY1"/>
              </a:cxn>
              <a:cxn ang="0">
                <a:pos x="connsiteX2" y="connsiteY2"/>
              </a:cxn>
            </a:cxnLst>
            <a:rect l="l" t="t" r="r" b="b"/>
            <a:pathLst>
              <a:path w="1799244" h="2336611">
                <a:moveTo>
                  <a:pt x="1799244" y="1264787"/>
                </a:moveTo>
                <a:cubicBezTo>
                  <a:pt x="1701956" y="742221"/>
                  <a:pt x="1390877" y="-59948"/>
                  <a:pt x="865915" y="3554"/>
                </a:cubicBezTo>
                <a:cubicBezTo>
                  <a:pt x="428469" y="22507"/>
                  <a:pt x="158615" y="1208672"/>
                  <a:pt x="0" y="2336611"/>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16" name="TextBox 115">
            <a:extLst>
              <a:ext uri="{FF2B5EF4-FFF2-40B4-BE49-F238E27FC236}">
                <a16:creationId xmlns:a16="http://schemas.microsoft.com/office/drawing/2014/main" id="{12010101-E6BC-D7C1-0A6E-3F1F59684280}"/>
              </a:ext>
            </a:extLst>
          </p:cNvPr>
          <p:cNvSpPr txBox="1"/>
          <p:nvPr/>
        </p:nvSpPr>
        <p:spPr>
          <a:xfrm>
            <a:off x="3768195" y="2414101"/>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②</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7" name="TextBox 116">
            <a:extLst>
              <a:ext uri="{FF2B5EF4-FFF2-40B4-BE49-F238E27FC236}">
                <a16:creationId xmlns:a16="http://schemas.microsoft.com/office/drawing/2014/main" id="{4370AF45-3EE0-C134-50D9-52DFFF5688C6}"/>
              </a:ext>
            </a:extLst>
          </p:cNvPr>
          <p:cNvSpPr txBox="1"/>
          <p:nvPr/>
        </p:nvSpPr>
        <p:spPr>
          <a:xfrm>
            <a:off x="1346865" y="2883517"/>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③</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8" name="Freeform: Shape 117">
            <a:extLst>
              <a:ext uri="{FF2B5EF4-FFF2-40B4-BE49-F238E27FC236}">
                <a16:creationId xmlns:a16="http://schemas.microsoft.com/office/drawing/2014/main" id="{B54D355B-5D3F-DA4F-F659-B324EFCCA6E7}"/>
              </a:ext>
            </a:extLst>
          </p:cNvPr>
          <p:cNvSpPr/>
          <p:nvPr/>
        </p:nvSpPr>
        <p:spPr bwMode="auto">
          <a:xfrm>
            <a:off x="1866393" y="3013862"/>
            <a:ext cx="659711" cy="521268"/>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022553 w 1022553"/>
              <a:gd name="connsiteY0" fmla="*/ 1264787 h 3595782"/>
              <a:gd name="connsiteX1" fmla="*/ 89224 w 1022553"/>
              <a:gd name="connsiteY1" fmla="*/ 3554 h 3595782"/>
              <a:gd name="connsiteX2" fmla="*/ 814775 w 1022553"/>
              <a:gd name="connsiteY2" fmla="*/ 3595782 h 3595782"/>
              <a:gd name="connsiteX0" fmla="*/ 1022553 w 1022553"/>
              <a:gd name="connsiteY0" fmla="*/ 1266945 h 3597940"/>
              <a:gd name="connsiteX1" fmla="*/ 89224 w 1022553"/>
              <a:gd name="connsiteY1" fmla="*/ 5712 h 3597940"/>
              <a:gd name="connsiteX2" fmla="*/ 814775 w 1022553"/>
              <a:gd name="connsiteY2" fmla="*/ 3597940 h 3597940"/>
              <a:gd name="connsiteX0" fmla="*/ 1205877 w 1205877"/>
              <a:gd name="connsiteY0" fmla="*/ 202983 h 2533978"/>
              <a:gd name="connsiteX1" fmla="*/ 79643 w 1205877"/>
              <a:gd name="connsiteY1" fmla="*/ 1534159 h 2533978"/>
              <a:gd name="connsiteX2" fmla="*/ 998099 w 1205877"/>
              <a:gd name="connsiteY2" fmla="*/ 2533978 h 2533978"/>
              <a:gd name="connsiteX0" fmla="*/ 1205877 w 1205877"/>
              <a:gd name="connsiteY0" fmla="*/ 140888 h 2471883"/>
              <a:gd name="connsiteX1" fmla="*/ 79643 w 1205877"/>
              <a:gd name="connsiteY1" fmla="*/ 1472064 h 2471883"/>
              <a:gd name="connsiteX2" fmla="*/ 998099 w 1205877"/>
              <a:gd name="connsiteY2" fmla="*/ 2471883 h 2471883"/>
              <a:gd name="connsiteX0" fmla="*/ 958962 w 958962"/>
              <a:gd name="connsiteY0" fmla="*/ 176085 h 2507080"/>
              <a:gd name="connsiteX1" fmla="*/ 93149 w 958962"/>
              <a:gd name="connsiteY1" fmla="*/ 1025813 h 2507080"/>
              <a:gd name="connsiteX2" fmla="*/ 751184 w 958962"/>
              <a:gd name="connsiteY2" fmla="*/ 2507080 h 2507080"/>
              <a:gd name="connsiteX0" fmla="*/ 958962 w 958962"/>
              <a:gd name="connsiteY0" fmla="*/ 91192 h 2422187"/>
              <a:gd name="connsiteX1" fmla="*/ 93149 w 958962"/>
              <a:gd name="connsiteY1" fmla="*/ 940920 h 2422187"/>
              <a:gd name="connsiteX2" fmla="*/ 751184 w 958962"/>
              <a:gd name="connsiteY2" fmla="*/ 2422187 h 2422187"/>
              <a:gd name="connsiteX0" fmla="*/ 958962 w 958962"/>
              <a:gd name="connsiteY0" fmla="*/ 404229 h 2735224"/>
              <a:gd name="connsiteX1" fmla="*/ 93149 w 958962"/>
              <a:gd name="connsiteY1" fmla="*/ 1253957 h 2735224"/>
              <a:gd name="connsiteX2" fmla="*/ 751184 w 958962"/>
              <a:gd name="connsiteY2" fmla="*/ 2735224 h 2735224"/>
              <a:gd name="connsiteX0" fmla="*/ 866266 w 866266"/>
              <a:gd name="connsiteY0" fmla="*/ 404229 h 2735224"/>
              <a:gd name="connsiteX1" fmla="*/ 453 w 866266"/>
              <a:gd name="connsiteY1" fmla="*/ 1253957 h 2735224"/>
              <a:gd name="connsiteX2" fmla="*/ 658488 w 866266"/>
              <a:gd name="connsiteY2" fmla="*/ 2735224 h 2735224"/>
              <a:gd name="connsiteX0" fmla="*/ 866706 w 866706"/>
              <a:gd name="connsiteY0" fmla="*/ 404229 h 2879647"/>
              <a:gd name="connsiteX1" fmla="*/ 893 w 866706"/>
              <a:gd name="connsiteY1" fmla="*/ 1253957 h 2879647"/>
              <a:gd name="connsiteX2" fmla="*/ 658928 w 866706"/>
              <a:gd name="connsiteY2" fmla="*/ 2735224 h 2879647"/>
              <a:gd name="connsiteX0" fmla="*/ 866670 w 866670"/>
              <a:gd name="connsiteY0" fmla="*/ 404229 h 2973761"/>
              <a:gd name="connsiteX1" fmla="*/ 857 w 866670"/>
              <a:gd name="connsiteY1" fmla="*/ 1253957 h 2973761"/>
              <a:gd name="connsiteX2" fmla="*/ 658892 w 866670"/>
              <a:gd name="connsiteY2" fmla="*/ 2735224 h 2973761"/>
              <a:gd name="connsiteX0" fmla="*/ 866770 w 866770"/>
              <a:gd name="connsiteY0" fmla="*/ 404229 h 3391924"/>
              <a:gd name="connsiteX1" fmla="*/ 957 w 866770"/>
              <a:gd name="connsiteY1" fmla="*/ 1253957 h 3391924"/>
              <a:gd name="connsiteX2" fmla="*/ 610765 w 866770"/>
              <a:gd name="connsiteY2" fmla="*/ 3216672 h 3391924"/>
              <a:gd name="connsiteX0" fmla="*/ 867027 w 867027"/>
              <a:gd name="connsiteY0" fmla="*/ 404229 h 3263499"/>
              <a:gd name="connsiteX1" fmla="*/ 1214 w 867027"/>
              <a:gd name="connsiteY1" fmla="*/ 1253957 h 3263499"/>
              <a:gd name="connsiteX2" fmla="*/ 611022 w 867027"/>
              <a:gd name="connsiteY2" fmla="*/ 3216672 h 3263499"/>
              <a:gd name="connsiteX0" fmla="*/ 1002061 w 1002061"/>
              <a:gd name="connsiteY0" fmla="*/ 551213 h 3040138"/>
              <a:gd name="connsiteX1" fmla="*/ 1214 w 1002061"/>
              <a:gd name="connsiteY1" fmla="*/ 1030596 h 3040138"/>
              <a:gd name="connsiteX2" fmla="*/ 611022 w 1002061"/>
              <a:gd name="connsiteY2" fmla="*/ 2993311 h 3040138"/>
            </a:gdLst>
            <a:ahLst/>
            <a:cxnLst>
              <a:cxn ang="0">
                <a:pos x="connsiteX0" y="connsiteY0"/>
              </a:cxn>
              <a:cxn ang="0">
                <a:pos x="connsiteX1" y="connsiteY1"/>
              </a:cxn>
              <a:cxn ang="0">
                <a:pos x="connsiteX2" y="connsiteY2"/>
              </a:cxn>
            </a:cxnLst>
            <a:rect l="l" t="t" r="r" b="b"/>
            <a:pathLst>
              <a:path w="1002061" h="3040138">
                <a:moveTo>
                  <a:pt x="1002061" y="551213"/>
                </a:moveTo>
                <a:cubicBezTo>
                  <a:pt x="625061" y="-119489"/>
                  <a:pt x="-4314" y="-403180"/>
                  <a:pt x="1214" y="1030596"/>
                </a:cubicBezTo>
                <a:cubicBezTo>
                  <a:pt x="-21487" y="2530928"/>
                  <a:pt x="277729" y="3235645"/>
                  <a:pt x="611022" y="2993311"/>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19" name="Freeform: Shape 118">
            <a:extLst>
              <a:ext uri="{FF2B5EF4-FFF2-40B4-BE49-F238E27FC236}">
                <a16:creationId xmlns:a16="http://schemas.microsoft.com/office/drawing/2014/main" id="{9E2D561B-153F-4615-1168-84B2724F96AD}"/>
              </a:ext>
            </a:extLst>
          </p:cNvPr>
          <p:cNvSpPr/>
          <p:nvPr/>
        </p:nvSpPr>
        <p:spPr bwMode="auto">
          <a:xfrm>
            <a:off x="1954636" y="3606802"/>
            <a:ext cx="472789" cy="161732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0 w 2945243"/>
              <a:gd name="connsiteY0" fmla="*/ 1007557 h 1007557"/>
              <a:gd name="connsiteX1" fmla="*/ 1169335 w 2945243"/>
              <a:gd name="connsiteY1" fmla="*/ 80457 h 1007557"/>
              <a:gd name="connsiteX2" fmla="*/ 2918530 w 2945243"/>
              <a:gd name="connsiteY2" fmla="*/ 771336 h 1007557"/>
              <a:gd name="connsiteX0" fmla="*/ 1593743 w 1776538"/>
              <a:gd name="connsiteY0" fmla="*/ 11211 h 1888500"/>
              <a:gd name="connsiteX1" fmla="*/ 630 w 1776538"/>
              <a:gd name="connsiteY1" fmla="*/ 1182787 h 1888500"/>
              <a:gd name="connsiteX2" fmla="*/ 1749825 w 1776538"/>
              <a:gd name="connsiteY2" fmla="*/ 1873666 h 1888500"/>
              <a:gd name="connsiteX0" fmla="*/ 1593743 w 1776538"/>
              <a:gd name="connsiteY0" fmla="*/ 0 h 1877289"/>
              <a:gd name="connsiteX1" fmla="*/ 630 w 1776538"/>
              <a:gd name="connsiteY1" fmla="*/ 1171576 h 1877289"/>
              <a:gd name="connsiteX2" fmla="*/ 1749825 w 1776538"/>
              <a:gd name="connsiteY2" fmla="*/ 1862455 h 1877289"/>
              <a:gd name="connsiteX0" fmla="*/ 1598026 w 1779939"/>
              <a:gd name="connsiteY0" fmla="*/ 0 h 1896449"/>
              <a:gd name="connsiteX1" fmla="*/ 4913 w 1779939"/>
              <a:gd name="connsiteY1" fmla="*/ 1171576 h 1896449"/>
              <a:gd name="connsiteX2" fmla="*/ 1754108 w 1779939"/>
              <a:gd name="connsiteY2" fmla="*/ 1862455 h 1896449"/>
              <a:gd name="connsiteX0" fmla="*/ 1602312 w 1784225"/>
              <a:gd name="connsiteY0" fmla="*/ 0 h 1896449"/>
              <a:gd name="connsiteX1" fmla="*/ 9199 w 1784225"/>
              <a:gd name="connsiteY1" fmla="*/ 1171576 h 1896449"/>
              <a:gd name="connsiteX2" fmla="*/ 1758394 w 1784225"/>
              <a:gd name="connsiteY2" fmla="*/ 1862455 h 1896449"/>
              <a:gd name="connsiteX0" fmla="*/ 1602312 w 1758394"/>
              <a:gd name="connsiteY0" fmla="*/ 0 h 1862455"/>
              <a:gd name="connsiteX1" fmla="*/ 9199 w 1758394"/>
              <a:gd name="connsiteY1" fmla="*/ 1171576 h 1862455"/>
              <a:gd name="connsiteX2" fmla="*/ 1758394 w 1758394"/>
              <a:gd name="connsiteY2" fmla="*/ 1862455 h 1862455"/>
              <a:gd name="connsiteX0" fmla="*/ 1602312 w 1758394"/>
              <a:gd name="connsiteY0" fmla="*/ 0 h 1862455"/>
              <a:gd name="connsiteX1" fmla="*/ 9199 w 1758394"/>
              <a:gd name="connsiteY1" fmla="*/ 1171576 h 1862455"/>
              <a:gd name="connsiteX2" fmla="*/ 1758394 w 1758394"/>
              <a:gd name="connsiteY2" fmla="*/ 1862455 h 1862455"/>
              <a:gd name="connsiteX0" fmla="*/ 1601868 w 1757950"/>
              <a:gd name="connsiteY0" fmla="*/ 0 h 1862455"/>
              <a:gd name="connsiteX1" fmla="*/ 8755 w 1757950"/>
              <a:gd name="connsiteY1" fmla="*/ 1171576 h 1862455"/>
              <a:gd name="connsiteX2" fmla="*/ 1757950 w 1757950"/>
              <a:gd name="connsiteY2" fmla="*/ 1862455 h 1862455"/>
              <a:gd name="connsiteX0" fmla="*/ 1593114 w 1749196"/>
              <a:gd name="connsiteY0" fmla="*/ 0 h 1862455"/>
              <a:gd name="connsiteX1" fmla="*/ 1 w 1749196"/>
              <a:gd name="connsiteY1" fmla="*/ 1171576 h 1862455"/>
              <a:gd name="connsiteX2" fmla="*/ 1749196 w 1749196"/>
              <a:gd name="connsiteY2" fmla="*/ 1862455 h 1862455"/>
            </a:gdLst>
            <a:ahLst/>
            <a:cxnLst>
              <a:cxn ang="0">
                <a:pos x="connsiteX0" y="connsiteY0"/>
              </a:cxn>
              <a:cxn ang="0">
                <a:pos x="connsiteX1" y="connsiteY1"/>
              </a:cxn>
              <a:cxn ang="0">
                <a:pos x="connsiteX2" y="connsiteY2"/>
              </a:cxn>
            </a:cxnLst>
            <a:rect l="l" t="t" r="r" b="b"/>
            <a:pathLst>
              <a:path w="1749196" h="1862455">
                <a:moveTo>
                  <a:pt x="1593114" y="0"/>
                </a:moveTo>
                <a:cubicBezTo>
                  <a:pt x="937940" y="236026"/>
                  <a:pt x="45795" y="676427"/>
                  <a:pt x="1" y="1171576"/>
                </a:cubicBezTo>
                <a:cubicBezTo>
                  <a:pt x="43538" y="1593601"/>
                  <a:pt x="1038718" y="1792497"/>
                  <a:pt x="1749196" y="1862455"/>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20" name="TextBox 119">
            <a:extLst>
              <a:ext uri="{FF2B5EF4-FFF2-40B4-BE49-F238E27FC236}">
                <a16:creationId xmlns:a16="http://schemas.microsoft.com/office/drawing/2014/main" id="{820CD687-4362-1BC3-C77D-C10CB2ADCFB7}"/>
              </a:ext>
            </a:extLst>
          </p:cNvPr>
          <p:cNvSpPr txBox="1"/>
          <p:nvPr/>
        </p:nvSpPr>
        <p:spPr>
          <a:xfrm>
            <a:off x="1524802" y="4569589"/>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④</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61" name="TextBox 160">
            <a:extLst>
              <a:ext uri="{FF2B5EF4-FFF2-40B4-BE49-F238E27FC236}">
                <a16:creationId xmlns:a16="http://schemas.microsoft.com/office/drawing/2014/main" id="{E6D3FFE2-7FF2-0192-023A-30D9EBF54481}"/>
              </a:ext>
            </a:extLst>
          </p:cNvPr>
          <p:cNvSpPr txBox="1"/>
          <p:nvPr/>
        </p:nvSpPr>
        <p:spPr>
          <a:xfrm>
            <a:off x="1200230" y="2463577"/>
            <a:ext cx="1952472" cy="369332"/>
          </a:xfrm>
          <a:prstGeom prst="rect">
            <a:avLst/>
          </a:prstGeom>
          <a:noFill/>
        </p:spPr>
        <p:txBody>
          <a:bodyPr wrap="square">
            <a:spAutoFit/>
          </a:bodyPr>
          <a:lstStyle/>
          <a:p>
            <a:r>
              <a:rPr lang="en-US" altLang="zh-CN" sz="1800" b="1" kern="1200" dirty="0">
                <a:solidFill>
                  <a:srgbClr val="FF0000"/>
                </a:solidFill>
                <a:effectLst/>
                <a:latin typeface="Microsoft YaHei" panose="020B0503020204020204" pitchFamily="34" charset="-122"/>
                <a:ea typeface="Microsoft YaHei" panose="020B0503020204020204" pitchFamily="34" charset="-122"/>
                <a:cs typeface="Microsoft YaHei" panose="020B0503020204020204" pitchFamily="34" charset="-122"/>
              </a:rPr>
              <a:t>Guest involved</a:t>
            </a:r>
            <a:endParaRPr lang="zh-CN" altLang="en-US" b="1" dirty="0">
              <a:solidFill>
                <a:srgbClr val="FF0000"/>
              </a:solidFill>
            </a:endParaRPr>
          </a:p>
        </p:txBody>
      </p:sp>
      <p:sp>
        <p:nvSpPr>
          <p:cNvPr id="6" name="TextBox 5">
            <a:extLst>
              <a:ext uri="{FF2B5EF4-FFF2-40B4-BE49-F238E27FC236}">
                <a16:creationId xmlns:a16="http://schemas.microsoft.com/office/drawing/2014/main" id="{42B009D1-95D7-8239-B840-E8A4F4E90010}"/>
              </a:ext>
            </a:extLst>
          </p:cNvPr>
          <p:cNvSpPr txBox="1"/>
          <p:nvPr/>
        </p:nvSpPr>
        <p:spPr>
          <a:xfrm>
            <a:off x="1478364" y="6346669"/>
            <a:ext cx="3815284"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Old architecture: 4 memory copies</a:t>
            </a:r>
          </a:p>
        </p:txBody>
      </p:sp>
      <p:sp>
        <p:nvSpPr>
          <p:cNvPr id="5" name="TextBox 4">
            <a:extLst>
              <a:ext uri="{FF2B5EF4-FFF2-40B4-BE49-F238E27FC236}">
                <a16:creationId xmlns:a16="http://schemas.microsoft.com/office/drawing/2014/main" id="{F7F997E8-EBBD-DD0D-B5B8-4D9FFF856F0D}"/>
              </a:ext>
            </a:extLst>
          </p:cNvPr>
          <p:cNvSpPr txBox="1"/>
          <p:nvPr/>
        </p:nvSpPr>
        <p:spPr>
          <a:xfrm>
            <a:off x="6137938" y="2951330"/>
            <a:ext cx="3490107" cy="646331"/>
          </a:xfrm>
          <a:prstGeom prst="rect">
            <a:avLst/>
          </a:prstGeom>
          <a:noFill/>
        </p:spPr>
        <p:txBody>
          <a:bodyPr wrap="square">
            <a:spAutoFit/>
          </a:bodyPr>
          <a:lstStyle/>
          <a:p>
            <a:r>
              <a:rPr lang="en-US" altLang="zh-CN" sz="1800" b="1" kern="1200" dirty="0">
                <a:solidFill>
                  <a:srgbClr val="FF0000"/>
                </a:solidFill>
                <a:effectLst/>
                <a:latin typeface="Microsoft YaHei" panose="020B0503020204020204" pitchFamily="34" charset="-122"/>
                <a:ea typeface="Microsoft YaHei" panose="020B0503020204020204" pitchFamily="34" charset="-122"/>
                <a:cs typeface="Microsoft YaHei" panose="020B0503020204020204" pitchFamily="34" charset="-122"/>
              </a:rPr>
              <a:t>Contiguous virtual memory is needed!</a:t>
            </a:r>
            <a:endParaRPr lang="zh-CN" altLang="en-US" b="1" dirty="0">
              <a:solidFill>
                <a:srgbClr val="FF0000"/>
              </a:solidFill>
            </a:endParaRPr>
          </a:p>
        </p:txBody>
      </p:sp>
      <p:sp>
        <p:nvSpPr>
          <p:cNvPr id="15" name="Freeform: Shape 14">
            <a:extLst>
              <a:ext uri="{FF2B5EF4-FFF2-40B4-BE49-F238E27FC236}">
                <a16:creationId xmlns:a16="http://schemas.microsoft.com/office/drawing/2014/main" id="{C4C59F47-D2EE-84FD-B68E-FA5C173052EB}"/>
              </a:ext>
            </a:extLst>
          </p:cNvPr>
          <p:cNvSpPr/>
          <p:nvPr/>
        </p:nvSpPr>
        <p:spPr>
          <a:xfrm>
            <a:off x="2828392" y="2296037"/>
            <a:ext cx="3083556" cy="2963183"/>
          </a:xfrm>
          <a:custGeom>
            <a:avLst/>
            <a:gdLst>
              <a:gd name="connsiteX0" fmla="*/ 1720889 w 3004312"/>
              <a:gd name="connsiteY0" fmla="*/ 3024677 h 3024677"/>
              <a:gd name="connsiteX1" fmla="*/ 2941982 w 3004312"/>
              <a:gd name="connsiteY1" fmla="*/ 128130 h 3024677"/>
              <a:gd name="connsiteX2" fmla="*/ 0 w 3004312"/>
              <a:gd name="connsiteY2" fmla="*/ 781273 h 3024677"/>
              <a:gd name="connsiteX0" fmla="*/ 1720889 w 3187411"/>
              <a:gd name="connsiteY0" fmla="*/ 3024677 h 3024677"/>
              <a:gd name="connsiteX1" fmla="*/ 2941982 w 3187411"/>
              <a:gd name="connsiteY1" fmla="*/ 128130 h 3024677"/>
              <a:gd name="connsiteX2" fmla="*/ 0 w 3187411"/>
              <a:gd name="connsiteY2" fmla="*/ 781273 h 3024677"/>
              <a:gd name="connsiteX0" fmla="*/ 1720889 w 3187411"/>
              <a:gd name="connsiteY0" fmla="*/ 3211823 h 3211823"/>
              <a:gd name="connsiteX1" fmla="*/ 2941982 w 3187411"/>
              <a:gd name="connsiteY1" fmla="*/ 315276 h 3211823"/>
              <a:gd name="connsiteX2" fmla="*/ 0 w 3187411"/>
              <a:gd name="connsiteY2" fmla="*/ 968419 h 3211823"/>
              <a:gd name="connsiteX0" fmla="*/ 1720889 w 3187411"/>
              <a:gd name="connsiteY0" fmla="*/ 3289055 h 3289055"/>
              <a:gd name="connsiteX1" fmla="*/ 2941982 w 3187411"/>
              <a:gd name="connsiteY1" fmla="*/ 392508 h 3289055"/>
              <a:gd name="connsiteX2" fmla="*/ 0 w 3187411"/>
              <a:gd name="connsiteY2" fmla="*/ 1045651 h 3289055"/>
              <a:gd name="connsiteX0" fmla="*/ 1720889 w 3283909"/>
              <a:gd name="connsiteY0" fmla="*/ 3289055 h 3289055"/>
              <a:gd name="connsiteX1" fmla="*/ 2941982 w 3283909"/>
              <a:gd name="connsiteY1" fmla="*/ 392508 h 3289055"/>
              <a:gd name="connsiteX2" fmla="*/ 0 w 3283909"/>
              <a:gd name="connsiteY2" fmla="*/ 1045651 h 3289055"/>
              <a:gd name="connsiteX0" fmla="*/ 1720889 w 3141314"/>
              <a:gd name="connsiteY0" fmla="*/ 3034486 h 3034486"/>
              <a:gd name="connsiteX1" fmla="*/ 2754559 w 3141314"/>
              <a:gd name="connsiteY1" fmla="*/ 518466 h 3034486"/>
              <a:gd name="connsiteX2" fmla="*/ 0 w 3141314"/>
              <a:gd name="connsiteY2" fmla="*/ 791082 h 3034486"/>
              <a:gd name="connsiteX0" fmla="*/ 1720889 w 3095785"/>
              <a:gd name="connsiteY0" fmla="*/ 2953980 h 2953980"/>
              <a:gd name="connsiteX1" fmla="*/ 2692085 w 3095785"/>
              <a:gd name="connsiteY1" fmla="*/ 579947 h 2953980"/>
              <a:gd name="connsiteX2" fmla="*/ 0 w 3095785"/>
              <a:gd name="connsiteY2" fmla="*/ 710576 h 2953980"/>
              <a:gd name="connsiteX0" fmla="*/ 1720889 w 3083556"/>
              <a:gd name="connsiteY0" fmla="*/ 2963183 h 2963183"/>
              <a:gd name="connsiteX1" fmla="*/ 2675046 w 3083556"/>
              <a:gd name="connsiteY1" fmla="*/ 572112 h 2963183"/>
              <a:gd name="connsiteX2" fmla="*/ 0 w 3083556"/>
              <a:gd name="connsiteY2" fmla="*/ 719779 h 2963183"/>
            </a:gdLst>
            <a:ahLst/>
            <a:cxnLst>
              <a:cxn ang="0">
                <a:pos x="connsiteX0" y="connsiteY0"/>
              </a:cxn>
              <a:cxn ang="0">
                <a:pos x="connsiteX1" y="connsiteY1"/>
              </a:cxn>
              <a:cxn ang="0">
                <a:pos x="connsiteX2" y="connsiteY2"/>
              </a:cxn>
            </a:cxnLst>
            <a:rect l="l" t="t" r="r" b="b"/>
            <a:pathLst>
              <a:path w="3083556" h="2963183">
                <a:moveTo>
                  <a:pt x="1720889" y="2963183"/>
                </a:moveTo>
                <a:cubicBezTo>
                  <a:pt x="3116627" y="2951350"/>
                  <a:pt x="3450299" y="1360616"/>
                  <a:pt x="2675046" y="572112"/>
                </a:cubicBezTo>
                <a:cubicBezTo>
                  <a:pt x="1950910" y="-239111"/>
                  <a:pt x="430221" y="-185629"/>
                  <a:pt x="0" y="719779"/>
                </a:cubicBezTo>
              </a:path>
            </a:pathLst>
          </a:custGeom>
          <a:noFill/>
          <a:ln w="3810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B62EEA-5344-31B6-FD7A-B2FB03B905DF}"/>
              </a:ext>
            </a:extLst>
          </p:cNvPr>
          <p:cNvPicPr>
            <a:picLocks noChangeAspect="1"/>
          </p:cNvPicPr>
          <p:nvPr/>
        </p:nvPicPr>
        <p:blipFill>
          <a:blip r:embed="rId3"/>
          <a:stretch>
            <a:fillRect/>
          </a:stretch>
        </p:blipFill>
        <p:spPr>
          <a:xfrm>
            <a:off x="5462391" y="2836921"/>
            <a:ext cx="476544" cy="476544"/>
          </a:xfrm>
          <a:prstGeom prst="rect">
            <a:avLst/>
          </a:prstGeom>
        </p:spPr>
      </p:pic>
    </p:spTree>
    <p:extLst>
      <p:ext uri="{BB962C8B-B14F-4D97-AF65-F5344CB8AC3E}">
        <p14:creationId xmlns:p14="http://schemas.microsoft.com/office/powerpoint/2010/main" val="2416877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753B3-9C1F-5012-328B-80D73A468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AB808-DB68-3A7B-A6D1-1C5A0BF90DC4}"/>
              </a:ext>
            </a:extLst>
          </p:cNvPr>
          <p:cNvSpPr>
            <a:spLocks noGrp="1"/>
          </p:cNvSpPr>
          <p:nvPr>
            <p:ph type="title"/>
          </p:nvPr>
        </p:nvSpPr>
        <p:spPr/>
        <p:txBody>
          <a:bodyPr/>
          <a:lstStyle/>
          <a:p>
            <a:r>
              <a:rPr lang="en-US" dirty="0" err="1"/>
              <a:t>vSoC</a:t>
            </a:r>
            <a:r>
              <a:rPr lang="en-US" dirty="0"/>
              <a:t> &gt; SVM Manager</a:t>
            </a:r>
          </a:p>
        </p:txBody>
      </p:sp>
      <p:sp>
        <p:nvSpPr>
          <p:cNvPr id="3" name="Content Placeholder 2">
            <a:extLst>
              <a:ext uri="{FF2B5EF4-FFF2-40B4-BE49-F238E27FC236}">
                <a16:creationId xmlns:a16="http://schemas.microsoft.com/office/drawing/2014/main" id="{452B9B4D-26C8-29D2-AF87-91CA22E4847E}"/>
              </a:ext>
            </a:extLst>
          </p:cNvPr>
          <p:cNvSpPr>
            <a:spLocks noGrp="1"/>
          </p:cNvSpPr>
          <p:nvPr>
            <p:ph idx="1"/>
          </p:nvPr>
        </p:nvSpPr>
        <p:spPr/>
        <p:txBody>
          <a:bodyPr/>
          <a:lstStyle/>
          <a:p>
            <a:r>
              <a:rPr lang="en-US" dirty="0"/>
              <a:t>Direct data path between virtual devices</a:t>
            </a:r>
          </a:p>
          <a:p>
            <a:r>
              <a:rPr lang="en-US" altLang="zh-CN" dirty="0"/>
              <a:t>E.g., video rendering (codec write + GPU read)</a:t>
            </a:r>
          </a:p>
        </p:txBody>
      </p:sp>
      <p:sp>
        <p:nvSpPr>
          <p:cNvPr id="4" name="Slide Number Placeholder 3">
            <a:extLst>
              <a:ext uri="{FF2B5EF4-FFF2-40B4-BE49-F238E27FC236}">
                <a16:creationId xmlns:a16="http://schemas.microsoft.com/office/drawing/2014/main" id="{39B93DF5-73EA-33F9-DA15-E443F3474279}"/>
              </a:ext>
            </a:extLst>
          </p:cNvPr>
          <p:cNvSpPr>
            <a:spLocks noGrp="1"/>
          </p:cNvSpPr>
          <p:nvPr>
            <p:ph type="sldNum" sz="quarter" idx="12"/>
          </p:nvPr>
        </p:nvSpPr>
        <p:spPr/>
        <p:txBody>
          <a:bodyPr/>
          <a:lstStyle/>
          <a:p>
            <a:fld id="{F41F4269-D139-4578-AC59-C34B7105CC79}" type="slidenum">
              <a:rPr lang="en-US" smtClean="0"/>
              <a:t>23</a:t>
            </a:fld>
            <a:endParaRPr lang="en-US" dirty="0"/>
          </a:p>
        </p:txBody>
      </p:sp>
      <p:cxnSp>
        <p:nvCxnSpPr>
          <p:cNvPr id="85" name="Straight Connector 84">
            <a:extLst>
              <a:ext uri="{FF2B5EF4-FFF2-40B4-BE49-F238E27FC236}">
                <a16:creationId xmlns:a16="http://schemas.microsoft.com/office/drawing/2014/main" id="{ACCD3880-8D66-949C-4421-23CAC5B249DF}"/>
              </a:ext>
            </a:extLst>
          </p:cNvPr>
          <p:cNvCxnSpPr>
            <a:cxnSpLocks/>
            <a:stCxn id="89" idx="2"/>
            <a:endCxn id="90" idx="0"/>
          </p:cNvCxnSpPr>
          <p:nvPr/>
        </p:nvCxnSpPr>
        <p:spPr bwMode="auto">
          <a:xfrm>
            <a:off x="3498348" y="3624475"/>
            <a:ext cx="2627" cy="358733"/>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23F9CC92-46FC-2AF0-FE02-F45345C9D88E}"/>
              </a:ext>
            </a:extLst>
          </p:cNvPr>
          <p:cNvCxnSpPr>
            <a:cxnSpLocks/>
            <a:stCxn id="88" idx="0"/>
            <a:endCxn id="90" idx="2"/>
          </p:cNvCxnSpPr>
          <p:nvPr/>
        </p:nvCxnSpPr>
        <p:spPr bwMode="auto">
          <a:xfrm flipH="1" flipV="1">
            <a:off x="3500975" y="4413635"/>
            <a:ext cx="2645" cy="134169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8" name="Rectangle: Rounded Corners 87">
            <a:extLst>
              <a:ext uri="{FF2B5EF4-FFF2-40B4-BE49-F238E27FC236}">
                <a16:creationId xmlns:a16="http://schemas.microsoft.com/office/drawing/2014/main" id="{72D4EA7F-D4F2-AC9C-8EB2-7E3371394926}"/>
              </a:ext>
            </a:extLst>
          </p:cNvPr>
          <p:cNvSpPr/>
          <p:nvPr/>
        </p:nvSpPr>
        <p:spPr bwMode="auto">
          <a:xfrm>
            <a:off x="3087332" y="5755331"/>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89" name="Rectangle: Rounded Corners 88">
            <a:extLst>
              <a:ext uri="{FF2B5EF4-FFF2-40B4-BE49-F238E27FC236}">
                <a16:creationId xmlns:a16="http://schemas.microsoft.com/office/drawing/2014/main" id="{139BC1D0-C603-3C57-1DDE-15443A74040A}"/>
              </a:ext>
            </a:extLst>
          </p:cNvPr>
          <p:cNvSpPr/>
          <p:nvPr/>
        </p:nvSpPr>
        <p:spPr bwMode="auto">
          <a:xfrm>
            <a:off x="2285308" y="2864094"/>
            <a:ext cx="2426079" cy="760381"/>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Host mem</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90" name="Rectangle: Rounded Corners 89">
            <a:extLst>
              <a:ext uri="{FF2B5EF4-FFF2-40B4-BE49-F238E27FC236}">
                <a16:creationId xmlns:a16="http://schemas.microsoft.com/office/drawing/2014/main" id="{A76DBBBE-A8ED-0E9E-68F2-6294198B8086}"/>
              </a:ext>
            </a:extLst>
          </p:cNvPr>
          <p:cNvSpPr/>
          <p:nvPr/>
        </p:nvSpPr>
        <p:spPr bwMode="auto">
          <a:xfrm>
            <a:off x="3087332" y="3983208"/>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nvGrpSpPr>
          <p:cNvPr id="91" name="Group 90">
            <a:extLst>
              <a:ext uri="{FF2B5EF4-FFF2-40B4-BE49-F238E27FC236}">
                <a16:creationId xmlns:a16="http://schemas.microsoft.com/office/drawing/2014/main" id="{1E537E99-D683-FEB9-CEC0-5E0E58BA283B}"/>
              </a:ext>
            </a:extLst>
          </p:cNvPr>
          <p:cNvGrpSpPr/>
          <p:nvPr/>
        </p:nvGrpSpPr>
        <p:grpSpPr>
          <a:xfrm>
            <a:off x="2286013" y="4682814"/>
            <a:ext cx="892003" cy="844914"/>
            <a:chOff x="3248554" y="3034876"/>
            <a:chExt cx="892003" cy="844914"/>
          </a:xfrm>
        </p:grpSpPr>
        <p:sp>
          <p:nvSpPr>
            <p:cNvPr id="92" name="Rectangle: Rounded Corners 91">
              <a:extLst>
                <a:ext uri="{FF2B5EF4-FFF2-40B4-BE49-F238E27FC236}">
                  <a16:creationId xmlns:a16="http://schemas.microsoft.com/office/drawing/2014/main" id="{A85E7940-FFCF-5A44-4741-DA29830A54C7}"/>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3" name="Rectangle: Rounded Corners 92">
              <a:extLst>
                <a:ext uri="{FF2B5EF4-FFF2-40B4-BE49-F238E27FC236}">
                  <a16:creationId xmlns:a16="http://schemas.microsoft.com/office/drawing/2014/main" id="{3F35B4DB-1C3F-1763-82B1-3AB4FFE5698B}"/>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4" name="TextBox 93">
              <a:extLst>
                <a:ext uri="{FF2B5EF4-FFF2-40B4-BE49-F238E27FC236}">
                  <a16:creationId xmlns:a16="http://schemas.microsoft.com/office/drawing/2014/main" id="{4F15E102-A5AD-9936-12C4-546BEE794B00}"/>
                </a:ext>
              </a:extLst>
            </p:cNvPr>
            <p:cNvSpPr txBox="1"/>
            <p:nvPr/>
          </p:nvSpPr>
          <p:spPr>
            <a:xfrm>
              <a:off x="3364444" y="3034876"/>
              <a:ext cx="675720"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grpSp>
        <p:nvGrpSpPr>
          <p:cNvPr id="95" name="Group 94">
            <a:extLst>
              <a:ext uri="{FF2B5EF4-FFF2-40B4-BE49-F238E27FC236}">
                <a16:creationId xmlns:a16="http://schemas.microsoft.com/office/drawing/2014/main" id="{F4678D1B-98D5-5019-99F6-1ECA99E03F09}"/>
              </a:ext>
            </a:extLst>
          </p:cNvPr>
          <p:cNvGrpSpPr/>
          <p:nvPr/>
        </p:nvGrpSpPr>
        <p:grpSpPr>
          <a:xfrm>
            <a:off x="3810476" y="4685945"/>
            <a:ext cx="900911" cy="844914"/>
            <a:chOff x="3247571" y="3034876"/>
            <a:chExt cx="900911" cy="844914"/>
          </a:xfrm>
        </p:grpSpPr>
        <p:sp>
          <p:nvSpPr>
            <p:cNvPr id="96" name="Rectangle: Rounded Corners 95">
              <a:extLst>
                <a:ext uri="{FF2B5EF4-FFF2-40B4-BE49-F238E27FC236}">
                  <a16:creationId xmlns:a16="http://schemas.microsoft.com/office/drawing/2014/main" id="{5F3B0C1E-8CF8-1785-E71F-A7B509402691}"/>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7" name="Rectangle: Rounded Corners 96">
              <a:extLst>
                <a:ext uri="{FF2B5EF4-FFF2-40B4-BE49-F238E27FC236}">
                  <a16:creationId xmlns:a16="http://schemas.microsoft.com/office/drawing/2014/main" id="{658ADD83-23E4-4A4D-E1A2-1543CF6BB838}"/>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8" name="TextBox 97">
              <a:extLst>
                <a:ext uri="{FF2B5EF4-FFF2-40B4-BE49-F238E27FC236}">
                  <a16:creationId xmlns:a16="http://schemas.microsoft.com/office/drawing/2014/main" id="{243E5078-F936-F7BB-63E7-02DA91C5DD24}"/>
                </a:ext>
              </a:extLst>
            </p:cNvPr>
            <p:cNvSpPr txBox="1"/>
            <p:nvPr/>
          </p:nvSpPr>
          <p:spPr>
            <a:xfrm>
              <a:off x="3247571" y="3034876"/>
              <a:ext cx="900911" cy="400110"/>
            </a:xfrm>
            <a:prstGeom prst="rect">
              <a:avLst/>
            </a:prstGeom>
            <a:noFill/>
          </p:spPr>
          <p:txBody>
            <a:bodyPr wrap="square">
              <a:spAutoFit/>
            </a:bodyPr>
            <a:lstStyle/>
            <a:p>
              <a:pPr algn="ctr"/>
              <a:r>
                <a:rPr lang="en-US" altLang="zh-CN" sz="2000" dirty="0">
                  <a:ln w="0"/>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cxnSp>
        <p:nvCxnSpPr>
          <p:cNvPr id="99" name="Straight Connector 98">
            <a:extLst>
              <a:ext uri="{FF2B5EF4-FFF2-40B4-BE49-F238E27FC236}">
                <a16:creationId xmlns:a16="http://schemas.microsoft.com/office/drawing/2014/main" id="{186F3464-CB93-BCD6-1686-20CBD9FF7654}"/>
              </a:ext>
            </a:extLst>
          </p:cNvPr>
          <p:cNvCxnSpPr>
            <a:cxnSpLocks/>
          </p:cNvCxnSpPr>
          <p:nvPr/>
        </p:nvCxnSpPr>
        <p:spPr bwMode="auto">
          <a:xfrm flipH="1">
            <a:off x="2728574" y="4182783"/>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0" name="Rectangle 99">
            <a:extLst>
              <a:ext uri="{FF2B5EF4-FFF2-40B4-BE49-F238E27FC236}">
                <a16:creationId xmlns:a16="http://schemas.microsoft.com/office/drawing/2014/main" id="{657AD476-3F77-5850-9568-F2F25681169C}"/>
              </a:ext>
            </a:extLst>
          </p:cNvPr>
          <p:cNvSpPr/>
          <p:nvPr/>
        </p:nvSpPr>
        <p:spPr bwMode="auto">
          <a:xfrm>
            <a:off x="3317526" y="4569589"/>
            <a:ext cx="437948" cy="261676"/>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101" name="Rectangle 100">
            <a:extLst>
              <a:ext uri="{FF2B5EF4-FFF2-40B4-BE49-F238E27FC236}">
                <a16:creationId xmlns:a16="http://schemas.microsoft.com/office/drawing/2014/main" id="{CDF5D1C9-B51B-474A-EAF8-CFD9CF828E2B}"/>
              </a:ext>
            </a:extLst>
          </p:cNvPr>
          <p:cNvSpPr/>
          <p:nvPr/>
        </p:nvSpPr>
        <p:spPr bwMode="auto">
          <a:xfrm>
            <a:off x="3137536" y="450757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USB</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02" name="Straight Connector 101">
            <a:extLst>
              <a:ext uri="{FF2B5EF4-FFF2-40B4-BE49-F238E27FC236}">
                <a16:creationId xmlns:a16="http://schemas.microsoft.com/office/drawing/2014/main" id="{2502647D-E39F-1AC5-48C1-00D512B0C017}"/>
              </a:ext>
            </a:extLst>
          </p:cNvPr>
          <p:cNvCxnSpPr>
            <a:cxnSpLocks/>
          </p:cNvCxnSpPr>
          <p:nvPr/>
        </p:nvCxnSpPr>
        <p:spPr bwMode="auto">
          <a:xfrm>
            <a:off x="4263763" y="4167966"/>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65A0F73D-718C-9536-560B-C80847F129DF}"/>
              </a:ext>
            </a:extLst>
          </p:cNvPr>
          <p:cNvCxnSpPr>
            <a:cxnSpLocks/>
          </p:cNvCxnSpPr>
          <p:nvPr/>
        </p:nvCxnSpPr>
        <p:spPr bwMode="auto">
          <a:xfrm flipH="1">
            <a:off x="3916022" y="4180386"/>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4" name="Rectangle 103">
            <a:extLst>
              <a:ext uri="{FF2B5EF4-FFF2-40B4-BE49-F238E27FC236}">
                <a16:creationId xmlns:a16="http://schemas.microsoft.com/office/drawing/2014/main" id="{50320384-F1EE-FF61-818A-5E37D90FD7FD}"/>
              </a:ext>
            </a:extLst>
          </p:cNvPr>
          <p:cNvSpPr/>
          <p:nvPr/>
        </p:nvSpPr>
        <p:spPr bwMode="auto">
          <a:xfrm>
            <a:off x="4214104" y="408104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5" name="Rectangle 104">
            <a:extLst>
              <a:ext uri="{FF2B5EF4-FFF2-40B4-BE49-F238E27FC236}">
                <a16:creationId xmlns:a16="http://schemas.microsoft.com/office/drawing/2014/main" id="{04D5F561-FC64-CB8C-5CEA-674A0E08FCEE}"/>
              </a:ext>
            </a:extLst>
          </p:cNvPr>
          <p:cNvSpPr/>
          <p:nvPr/>
        </p:nvSpPr>
        <p:spPr bwMode="auto">
          <a:xfrm>
            <a:off x="2787845" y="3623891"/>
            <a:ext cx="770536"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DDR</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6" name="Rectangle 105">
            <a:extLst>
              <a:ext uri="{FF2B5EF4-FFF2-40B4-BE49-F238E27FC236}">
                <a16:creationId xmlns:a16="http://schemas.microsoft.com/office/drawing/2014/main" id="{01310B03-AE82-B4F4-65AD-1FC1F20918BB}"/>
              </a:ext>
            </a:extLst>
          </p:cNvPr>
          <p:cNvSpPr/>
          <p:nvPr/>
        </p:nvSpPr>
        <p:spPr bwMode="auto">
          <a:xfrm>
            <a:off x="2073286" y="4087673"/>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7" name="Freeform: Shape 106">
            <a:extLst>
              <a:ext uri="{FF2B5EF4-FFF2-40B4-BE49-F238E27FC236}">
                <a16:creationId xmlns:a16="http://schemas.microsoft.com/office/drawing/2014/main" id="{7110718F-CD5C-66F9-80EF-02C38F8174E0}"/>
              </a:ext>
            </a:extLst>
          </p:cNvPr>
          <p:cNvSpPr/>
          <p:nvPr/>
        </p:nvSpPr>
        <p:spPr bwMode="auto">
          <a:xfrm>
            <a:off x="4522472" y="3623891"/>
            <a:ext cx="470814" cy="162118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Lst>
            <a:ahLst/>
            <a:cxnLst>
              <a:cxn ang="0">
                <a:pos x="connsiteX0" y="connsiteY0"/>
              </a:cxn>
              <a:cxn ang="0">
                <a:pos x="connsiteX1" y="connsiteY1"/>
              </a:cxn>
              <a:cxn ang="0">
                <a:pos x="connsiteX2" y="connsiteY2"/>
              </a:cxn>
            </a:cxnLst>
            <a:rect l="l" t="t" r="r" b="b"/>
            <a:pathLst>
              <a:path w="1170393" h="1866900">
                <a:moveTo>
                  <a:pt x="0" y="1866900"/>
                </a:moveTo>
                <a:cubicBezTo>
                  <a:pt x="828655" y="1700741"/>
                  <a:pt x="1192743" y="1344083"/>
                  <a:pt x="1169335" y="939800"/>
                </a:cubicBezTo>
                <a:cubicBezTo>
                  <a:pt x="1127345" y="535517"/>
                  <a:pt x="645295" y="164042"/>
                  <a:pt x="361291" y="0"/>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grpSp>
        <p:nvGrpSpPr>
          <p:cNvPr id="108" name="Group 107">
            <a:extLst>
              <a:ext uri="{FF2B5EF4-FFF2-40B4-BE49-F238E27FC236}">
                <a16:creationId xmlns:a16="http://schemas.microsoft.com/office/drawing/2014/main" id="{06512557-763C-16D1-352A-DA1ABE2D36E2}"/>
              </a:ext>
            </a:extLst>
          </p:cNvPr>
          <p:cNvGrpSpPr/>
          <p:nvPr/>
        </p:nvGrpSpPr>
        <p:grpSpPr>
          <a:xfrm>
            <a:off x="2432684" y="3016252"/>
            <a:ext cx="764740" cy="456318"/>
            <a:chOff x="1472564" y="2851181"/>
            <a:chExt cx="764740" cy="456318"/>
          </a:xfrm>
          <a:solidFill>
            <a:schemeClr val="tx2">
              <a:lumMod val="50000"/>
              <a:lumOff val="50000"/>
            </a:schemeClr>
          </a:solidFill>
          <a:effectLst/>
        </p:grpSpPr>
        <p:sp>
          <p:nvSpPr>
            <p:cNvPr id="109" name="Rectangle: Rounded Corners 108">
              <a:extLst>
                <a:ext uri="{FF2B5EF4-FFF2-40B4-BE49-F238E27FC236}">
                  <a16:creationId xmlns:a16="http://schemas.microsoft.com/office/drawing/2014/main" id="{AE7AEC67-62C1-48F5-5A83-AB3A6D027DA6}"/>
                </a:ext>
              </a:extLst>
            </p:cNvPr>
            <p:cNvSpPr/>
            <p:nvPr/>
          </p:nvSpPr>
          <p:spPr bwMode="auto">
            <a:xfrm>
              <a:off x="1472564"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0" name="Rectangle: Rounded Corners 109">
              <a:extLst>
                <a:ext uri="{FF2B5EF4-FFF2-40B4-BE49-F238E27FC236}">
                  <a16:creationId xmlns:a16="http://schemas.microsoft.com/office/drawing/2014/main" id="{1725A4A1-FBA7-166F-2254-A25FCB713D12}"/>
                </a:ext>
              </a:extLst>
            </p:cNvPr>
            <p:cNvSpPr/>
            <p:nvPr/>
          </p:nvSpPr>
          <p:spPr bwMode="auto">
            <a:xfrm>
              <a:off x="1677179"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1" name="Rectangle: Rounded Corners 110">
              <a:extLst>
                <a:ext uri="{FF2B5EF4-FFF2-40B4-BE49-F238E27FC236}">
                  <a16:creationId xmlns:a16="http://schemas.microsoft.com/office/drawing/2014/main" id="{30C4BC86-1CAD-FE23-1D91-3C80B9621C3A}"/>
                </a:ext>
              </a:extLst>
            </p:cNvPr>
            <p:cNvSpPr/>
            <p:nvPr/>
          </p:nvSpPr>
          <p:spPr bwMode="auto">
            <a:xfrm>
              <a:off x="1887591"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2" name="Rectangle: Rounded Corners 111">
              <a:extLst>
                <a:ext uri="{FF2B5EF4-FFF2-40B4-BE49-F238E27FC236}">
                  <a16:creationId xmlns:a16="http://schemas.microsoft.com/office/drawing/2014/main" id="{587EAFA6-3F02-BA18-EC0C-770F35430889}"/>
                </a:ext>
              </a:extLst>
            </p:cNvPr>
            <p:cNvSpPr/>
            <p:nvPr/>
          </p:nvSpPr>
          <p:spPr bwMode="auto">
            <a:xfrm>
              <a:off x="2100604" y="2852020"/>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grpSp>
      <p:sp>
        <p:nvSpPr>
          <p:cNvPr id="113" name="TextBox 112">
            <a:extLst>
              <a:ext uri="{FF2B5EF4-FFF2-40B4-BE49-F238E27FC236}">
                <a16:creationId xmlns:a16="http://schemas.microsoft.com/office/drawing/2014/main" id="{5CBE7DAA-6DF2-A09D-734E-9B1FB1FA5A10}"/>
              </a:ext>
            </a:extLst>
          </p:cNvPr>
          <p:cNvSpPr txBox="1"/>
          <p:nvPr/>
        </p:nvSpPr>
        <p:spPr>
          <a:xfrm>
            <a:off x="2336629" y="3075193"/>
            <a:ext cx="916312" cy="369332"/>
          </a:xfrm>
          <a:prstGeom prst="rect">
            <a:avLst/>
          </a:prstGeom>
          <a:noFill/>
        </p:spPr>
        <p:txBody>
          <a:bodyPr wrap="square">
            <a:spAutoFit/>
          </a:bodyPr>
          <a:lstStyle/>
          <a:p>
            <a:pPr algn="ctr"/>
            <a:r>
              <a:rPr lang="en-US" altLang="zh-CN"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Guest</a:t>
            </a:r>
            <a:endParaRPr lang="zh-CN" altLang="en-US" sz="18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4" name="TextBox 113">
            <a:extLst>
              <a:ext uri="{FF2B5EF4-FFF2-40B4-BE49-F238E27FC236}">
                <a16:creationId xmlns:a16="http://schemas.microsoft.com/office/drawing/2014/main" id="{7295748F-D03D-1E7E-76E9-F697C5CCA50E}"/>
              </a:ext>
            </a:extLst>
          </p:cNvPr>
          <p:cNvSpPr txBox="1"/>
          <p:nvPr/>
        </p:nvSpPr>
        <p:spPr>
          <a:xfrm>
            <a:off x="5114422" y="4107924"/>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①</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5" name="Freeform: Shape 114">
            <a:extLst>
              <a:ext uri="{FF2B5EF4-FFF2-40B4-BE49-F238E27FC236}">
                <a16:creationId xmlns:a16="http://schemas.microsoft.com/office/drawing/2014/main" id="{AE466514-6341-F51E-6973-DEDCCC7F5B35}"/>
              </a:ext>
            </a:extLst>
          </p:cNvPr>
          <p:cNvSpPr/>
          <p:nvPr/>
        </p:nvSpPr>
        <p:spPr bwMode="auto">
          <a:xfrm>
            <a:off x="2794785" y="2699615"/>
            <a:ext cx="1184542" cy="40064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799244 w 1799244"/>
              <a:gd name="connsiteY0" fmla="*/ 1264787 h 2336611"/>
              <a:gd name="connsiteX1" fmla="*/ 865915 w 1799244"/>
              <a:gd name="connsiteY1" fmla="*/ 3554 h 2336611"/>
              <a:gd name="connsiteX2" fmla="*/ 0 w 1799244"/>
              <a:gd name="connsiteY2" fmla="*/ 2336611 h 2336611"/>
            </a:gdLst>
            <a:ahLst/>
            <a:cxnLst>
              <a:cxn ang="0">
                <a:pos x="connsiteX0" y="connsiteY0"/>
              </a:cxn>
              <a:cxn ang="0">
                <a:pos x="connsiteX1" y="connsiteY1"/>
              </a:cxn>
              <a:cxn ang="0">
                <a:pos x="connsiteX2" y="connsiteY2"/>
              </a:cxn>
            </a:cxnLst>
            <a:rect l="l" t="t" r="r" b="b"/>
            <a:pathLst>
              <a:path w="1799244" h="2336611">
                <a:moveTo>
                  <a:pt x="1799244" y="1264787"/>
                </a:moveTo>
                <a:cubicBezTo>
                  <a:pt x="1701956" y="742221"/>
                  <a:pt x="1390877" y="-59948"/>
                  <a:pt x="865915" y="3554"/>
                </a:cubicBezTo>
                <a:cubicBezTo>
                  <a:pt x="428469" y="22507"/>
                  <a:pt x="158615" y="1208672"/>
                  <a:pt x="0" y="2336611"/>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17" name="TextBox 116">
            <a:extLst>
              <a:ext uri="{FF2B5EF4-FFF2-40B4-BE49-F238E27FC236}">
                <a16:creationId xmlns:a16="http://schemas.microsoft.com/office/drawing/2014/main" id="{8CEAC1C6-9FE2-0C15-862D-82EAEEA3EA4D}"/>
              </a:ext>
            </a:extLst>
          </p:cNvPr>
          <p:cNvSpPr txBox="1"/>
          <p:nvPr/>
        </p:nvSpPr>
        <p:spPr>
          <a:xfrm>
            <a:off x="1346865" y="2883517"/>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③</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8" name="Freeform: Shape 117">
            <a:extLst>
              <a:ext uri="{FF2B5EF4-FFF2-40B4-BE49-F238E27FC236}">
                <a16:creationId xmlns:a16="http://schemas.microsoft.com/office/drawing/2014/main" id="{AC400BCC-6758-E01D-8EE0-D301747554D2}"/>
              </a:ext>
            </a:extLst>
          </p:cNvPr>
          <p:cNvSpPr/>
          <p:nvPr/>
        </p:nvSpPr>
        <p:spPr bwMode="auto">
          <a:xfrm>
            <a:off x="1866393" y="3013862"/>
            <a:ext cx="659711" cy="521268"/>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022553 w 1022553"/>
              <a:gd name="connsiteY0" fmla="*/ 1264787 h 3595782"/>
              <a:gd name="connsiteX1" fmla="*/ 89224 w 1022553"/>
              <a:gd name="connsiteY1" fmla="*/ 3554 h 3595782"/>
              <a:gd name="connsiteX2" fmla="*/ 814775 w 1022553"/>
              <a:gd name="connsiteY2" fmla="*/ 3595782 h 3595782"/>
              <a:gd name="connsiteX0" fmla="*/ 1022553 w 1022553"/>
              <a:gd name="connsiteY0" fmla="*/ 1266945 h 3597940"/>
              <a:gd name="connsiteX1" fmla="*/ 89224 w 1022553"/>
              <a:gd name="connsiteY1" fmla="*/ 5712 h 3597940"/>
              <a:gd name="connsiteX2" fmla="*/ 814775 w 1022553"/>
              <a:gd name="connsiteY2" fmla="*/ 3597940 h 3597940"/>
              <a:gd name="connsiteX0" fmla="*/ 1205877 w 1205877"/>
              <a:gd name="connsiteY0" fmla="*/ 202983 h 2533978"/>
              <a:gd name="connsiteX1" fmla="*/ 79643 w 1205877"/>
              <a:gd name="connsiteY1" fmla="*/ 1534159 h 2533978"/>
              <a:gd name="connsiteX2" fmla="*/ 998099 w 1205877"/>
              <a:gd name="connsiteY2" fmla="*/ 2533978 h 2533978"/>
              <a:gd name="connsiteX0" fmla="*/ 1205877 w 1205877"/>
              <a:gd name="connsiteY0" fmla="*/ 140888 h 2471883"/>
              <a:gd name="connsiteX1" fmla="*/ 79643 w 1205877"/>
              <a:gd name="connsiteY1" fmla="*/ 1472064 h 2471883"/>
              <a:gd name="connsiteX2" fmla="*/ 998099 w 1205877"/>
              <a:gd name="connsiteY2" fmla="*/ 2471883 h 2471883"/>
              <a:gd name="connsiteX0" fmla="*/ 958962 w 958962"/>
              <a:gd name="connsiteY0" fmla="*/ 176085 h 2507080"/>
              <a:gd name="connsiteX1" fmla="*/ 93149 w 958962"/>
              <a:gd name="connsiteY1" fmla="*/ 1025813 h 2507080"/>
              <a:gd name="connsiteX2" fmla="*/ 751184 w 958962"/>
              <a:gd name="connsiteY2" fmla="*/ 2507080 h 2507080"/>
              <a:gd name="connsiteX0" fmla="*/ 958962 w 958962"/>
              <a:gd name="connsiteY0" fmla="*/ 91192 h 2422187"/>
              <a:gd name="connsiteX1" fmla="*/ 93149 w 958962"/>
              <a:gd name="connsiteY1" fmla="*/ 940920 h 2422187"/>
              <a:gd name="connsiteX2" fmla="*/ 751184 w 958962"/>
              <a:gd name="connsiteY2" fmla="*/ 2422187 h 2422187"/>
              <a:gd name="connsiteX0" fmla="*/ 958962 w 958962"/>
              <a:gd name="connsiteY0" fmla="*/ 404229 h 2735224"/>
              <a:gd name="connsiteX1" fmla="*/ 93149 w 958962"/>
              <a:gd name="connsiteY1" fmla="*/ 1253957 h 2735224"/>
              <a:gd name="connsiteX2" fmla="*/ 751184 w 958962"/>
              <a:gd name="connsiteY2" fmla="*/ 2735224 h 2735224"/>
              <a:gd name="connsiteX0" fmla="*/ 866266 w 866266"/>
              <a:gd name="connsiteY0" fmla="*/ 404229 h 2735224"/>
              <a:gd name="connsiteX1" fmla="*/ 453 w 866266"/>
              <a:gd name="connsiteY1" fmla="*/ 1253957 h 2735224"/>
              <a:gd name="connsiteX2" fmla="*/ 658488 w 866266"/>
              <a:gd name="connsiteY2" fmla="*/ 2735224 h 2735224"/>
              <a:gd name="connsiteX0" fmla="*/ 866706 w 866706"/>
              <a:gd name="connsiteY0" fmla="*/ 404229 h 2879647"/>
              <a:gd name="connsiteX1" fmla="*/ 893 w 866706"/>
              <a:gd name="connsiteY1" fmla="*/ 1253957 h 2879647"/>
              <a:gd name="connsiteX2" fmla="*/ 658928 w 866706"/>
              <a:gd name="connsiteY2" fmla="*/ 2735224 h 2879647"/>
              <a:gd name="connsiteX0" fmla="*/ 866670 w 866670"/>
              <a:gd name="connsiteY0" fmla="*/ 404229 h 2973761"/>
              <a:gd name="connsiteX1" fmla="*/ 857 w 866670"/>
              <a:gd name="connsiteY1" fmla="*/ 1253957 h 2973761"/>
              <a:gd name="connsiteX2" fmla="*/ 658892 w 866670"/>
              <a:gd name="connsiteY2" fmla="*/ 2735224 h 2973761"/>
              <a:gd name="connsiteX0" fmla="*/ 866770 w 866770"/>
              <a:gd name="connsiteY0" fmla="*/ 404229 h 3391924"/>
              <a:gd name="connsiteX1" fmla="*/ 957 w 866770"/>
              <a:gd name="connsiteY1" fmla="*/ 1253957 h 3391924"/>
              <a:gd name="connsiteX2" fmla="*/ 610765 w 866770"/>
              <a:gd name="connsiteY2" fmla="*/ 3216672 h 3391924"/>
              <a:gd name="connsiteX0" fmla="*/ 867027 w 867027"/>
              <a:gd name="connsiteY0" fmla="*/ 404229 h 3263499"/>
              <a:gd name="connsiteX1" fmla="*/ 1214 w 867027"/>
              <a:gd name="connsiteY1" fmla="*/ 1253957 h 3263499"/>
              <a:gd name="connsiteX2" fmla="*/ 611022 w 867027"/>
              <a:gd name="connsiteY2" fmla="*/ 3216672 h 3263499"/>
              <a:gd name="connsiteX0" fmla="*/ 1002061 w 1002061"/>
              <a:gd name="connsiteY0" fmla="*/ 551213 h 3040138"/>
              <a:gd name="connsiteX1" fmla="*/ 1214 w 1002061"/>
              <a:gd name="connsiteY1" fmla="*/ 1030596 h 3040138"/>
              <a:gd name="connsiteX2" fmla="*/ 611022 w 1002061"/>
              <a:gd name="connsiteY2" fmla="*/ 2993311 h 3040138"/>
            </a:gdLst>
            <a:ahLst/>
            <a:cxnLst>
              <a:cxn ang="0">
                <a:pos x="connsiteX0" y="connsiteY0"/>
              </a:cxn>
              <a:cxn ang="0">
                <a:pos x="connsiteX1" y="connsiteY1"/>
              </a:cxn>
              <a:cxn ang="0">
                <a:pos x="connsiteX2" y="connsiteY2"/>
              </a:cxn>
            </a:cxnLst>
            <a:rect l="l" t="t" r="r" b="b"/>
            <a:pathLst>
              <a:path w="1002061" h="3040138">
                <a:moveTo>
                  <a:pt x="1002061" y="551213"/>
                </a:moveTo>
                <a:cubicBezTo>
                  <a:pt x="625061" y="-119489"/>
                  <a:pt x="-4314" y="-403180"/>
                  <a:pt x="1214" y="1030596"/>
                </a:cubicBezTo>
                <a:cubicBezTo>
                  <a:pt x="-21487" y="2530928"/>
                  <a:pt x="277729" y="3235645"/>
                  <a:pt x="611022" y="2993311"/>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19" name="Freeform: Shape 118">
            <a:extLst>
              <a:ext uri="{FF2B5EF4-FFF2-40B4-BE49-F238E27FC236}">
                <a16:creationId xmlns:a16="http://schemas.microsoft.com/office/drawing/2014/main" id="{94FC5C3F-9BE5-81BC-E006-63021B7FDBB7}"/>
              </a:ext>
            </a:extLst>
          </p:cNvPr>
          <p:cNvSpPr/>
          <p:nvPr/>
        </p:nvSpPr>
        <p:spPr bwMode="auto">
          <a:xfrm>
            <a:off x="1954636" y="3606802"/>
            <a:ext cx="472789" cy="161732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0 w 2945243"/>
              <a:gd name="connsiteY0" fmla="*/ 1007557 h 1007557"/>
              <a:gd name="connsiteX1" fmla="*/ 1169335 w 2945243"/>
              <a:gd name="connsiteY1" fmla="*/ 80457 h 1007557"/>
              <a:gd name="connsiteX2" fmla="*/ 2918530 w 2945243"/>
              <a:gd name="connsiteY2" fmla="*/ 771336 h 1007557"/>
              <a:gd name="connsiteX0" fmla="*/ 1593743 w 1776538"/>
              <a:gd name="connsiteY0" fmla="*/ 11211 h 1888500"/>
              <a:gd name="connsiteX1" fmla="*/ 630 w 1776538"/>
              <a:gd name="connsiteY1" fmla="*/ 1182787 h 1888500"/>
              <a:gd name="connsiteX2" fmla="*/ 1749825 w 1776538"/>
              <a:gd name="connsiteY2" fmla="*/ 1873666 h 1888500"/>
              <a:gd name="connsiteX0" fmla="*/ 1593743 w 1776538"/>
              <a:gd name="connsiteY0" fmla="*/ 0 h 1877289"/>
              <a:gd name="connsiteX1" fmla="*/ 630 w 1776538"/>
              <a:gd name="connsiteY1" fmla="*/ 1171576 h 1877289"/>
              <a:gd name="connsiteX2" fmla="*/ 1749825 w 1776538"/>
              <a:gd name="connsiteY2" fmla="*/ 1862455 h 1877289"/>
              <a:gd name="connsiteX0" fmla="*/ 1598026 w 1779939"/>
              <a:gd name="connsiteY0" fmla="*/ 0 h 1896449"/>
              <a:gd name="connsiteX1" fmla="*/ 4913 w 1779939"/>
              <a:gd name="connsiteY1" fmla="*/ 1171576 h 1896449"/>
              <a:gd name="connsiteX2" fmla="*/ 1754108 w 1779939"/>
              <a:gd name="connsiteY2" fmla="*/ 1862455 h 1896449"/>
              <a:gd name="connsiteX0" fmla="*/ 1602312 w 1784225"/>
              <a:gd name="connsiteY0" fmla="*/ 0 h 1896449"/>
              <a:gd name="connsiteX1" fmla="*/ 9199 w 1784225"/>
              <a:gd name="connsiteY1" fmla="*/ 1171576 h 1896449"/>
              <a:gd name="connsiteX2" fmla="*/ 1758394 w 1784225"/>
              <a:gd name="connsiteY2" fmla="*/ 1862455 h 1896449"/>
              <a:gd name="connsiteX0" fmla="*/ 1602312 w 1758394"/>
              <a:gd name="connsiteY0" fmla="*/ 0 h 1862455"/>
              <a:gd name="connsiteX1" fmla="*/ 9199 w 1758394"/>
              <a:gd name="connsiteY1" fmla="*/ 1171576 h 1862455"/>
              <a:gd name="connsiteX2" fmla="*/ 1758394 w 1758394"/>
              <a:gd name="connsiteY2" fmla="*/ 1862455 h 1862455"/>
              <a:gd name="connsiteX0" fmla="*/ 1602312 w 1758394"/>
              <a:gd name="connsiteY0" fmla="*/ 0 h 1862455"/>
              <a:gd name="connsiteX1" fmla="*/ 9199 w 1758394"/>
              <a:gd name="connsiteY1" fmla="*/ 1171576 h 1862455"/>
              <a:gd name="connsiteX2" fmla="*/ 1758394 w 1758394"/>
              <a:gd name="connsiteY2" fmla="*/ 1862455 h 1862455"/>
              <a:gd name="connsiteX0" fmla="*/ 1601868 w 1757950"/>
              <a:gd name="connsiteY0" fmla="*/ 0 h 1862455"/>
              <a:gd name="connsiteX1" fmla="*/ 8755 w 1757950"/>
              <a:gd name="connsiteY1" fmla="*/ 1171576 h 1862455"/>
              <a:gd name="connsiteX2" fmla="*/ 1757950 w 1757950"/>
              <a:gd name="connsiteY2" fmla="*/ 1862455 h 1862455"/>
              <a:gd name="connsiteX0" fmla="*/ 1593114 w 1749196"/>
              <a:gd name="connsiteY0" fmla="*/ 0 h 1862455"/>
              <a:gd name="connsiteX1" fmla="*/ 1 w 1749196"/>
              <a:gd name="connsiteY1" fmla="*/ 1171576 h 1862455"/>
              <a:gd name="connsiteX2" fmla="*/ 1749196 w 1749196"/>
              <a:gd name="connsiteY2" fmla="*/ 1862455 h 1862455"/>
            </a:gdLst>
            <a:ahLst/>
            <a:cxnLst>
              <a:cxn ang="0">
                <a:pos x="connsiteX0" y="connsiteY0"/>
              </a:cxn>
              <a:cxn ang="0">
                <a:pos x="connsiteX1" y="connsiteY1"/>
              </a:cxn>
              <a:cxn ang="0">
                <a:pos x="connsiteX2" y="connsiteY2"/>
              </a:cxn>
            </a:cxnLst>
            <a:rect l="l" t="t" r="r" b="b"/>
            <a:pathLst>
              <a:path w="1749196" h="1862455">
                <a:moveTo>
                  <a:pt x="1593114" y="0"/>
                </a:moveTo>
                <a:cubicBezTo>
                  <a:pt x="937940" y="236026"/>
                  <a:pt x="45795" y="676427"/>
                  <a:pt x="1" y="1171576"/>
                </a:cubicBezTo>
                <a:cubicBezTo>
                  <a:pt x="43538" y="1593601"/>
                  <a:pt x="1038718" y="1792497"/>
                  <a:pt x="1749196" y="1862455"/>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20" name="TextBox 119">
            <a:extLst>
              <a:ext uri="{FF2B5EF4-FFF2-40B4-BE49-F238E27FC236}">
                <a16:creationId xmlns:a16="http://schemas.microsoft.com/office/drawing/2014/main" id="{0B21657E-3B6F-91D9-B4D6-BA5B7184A746}"/>
              </a:ext>
            </a:extLst>
          </p:cNvPr>
          <p:cNvSpPr txBox="1"/>
          <p:nvPr/>
        </p:nvSpPr>
        <p:spPr>
          <a:xfrm>
            <a:off x="1524802" y="4569589"/>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④</a:t>
            </a:r>
            <a:endParaRPr lang="en-US" sz="2400" b="1" dirty="0">
              <a:solidFill>
                <a:srgbClr val="FF0000"/>
              </a:solidFill>
              <a:latin typeface="微软雅黑" panose="020B0503020204020204" pitchFamily="34" charset="-122"/>
              <a:ea typeface="微软雅黑" panose="020B0503020204020204" pitchFamily="34" charset="-122"/>
            </a:endParaRPr>
          </a:p>
        </p:txBody>
      </p:sp>
      <p:cxnSp>
        <p:nvCxnSpPr>
          <p:cNvPr id="121" name="Straight Connector 120">
            <a:extLst>
              <a:ext uri="{FF2B5EF4-FFF2-40B4-BE49-F238E27FC236}">
                <a16:creationId xmlns:a16="http://schemas.microsoft.com/office/drawing/2014/main" id="{CA54AF58-DBE8-5369-6F16-AECA4C526701}"/>
              </a:ext>
            </a:extLst>
          </p:cNvPr>
          <p:cNvCxnSpPr>
            <a:cxnSpLocks/>
            <a:stCxn id="125" idx="2"/>
            <a:endCxn id="126" idx="0"/>
          </p:cNvCxnSpPr>
          <p:nvPr/>
        </p:nvCxnSpPr>
        <p:spPr bwMode="auto">
          <a:xfrm>
            <a:off x="8159146" y="3624475"/>
            <a:ext cx="2627" cy="358733"/>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B691114D-1CA7-906D-DA31-A40FF157F441}"/>
              </a:ext>
            </a:extLst>
          </p:cNvPr>
          <p:cNvCxnSpPr>
            <a:cxnSpLocks/>
            <a:endCxn id="130" idx="0"/>
          </p:cNvCxnSpPr>
          <p:nvPr/>
        </p:nvCxnSpPr>
        <p:spPr bwMode="auto">
          <a:xfrm>
            <a:off x="7400561" y="4170363"/>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76BC894A-326E-7325-1A29-A021D25D6368}"/>
              </a:ext>
            </a:extLst>
          </p:cNvPr>
          <p:cNvCxnSpPr>
            <a:cxnSpLocks/>
            <a:stCxn id="124" idx="0"/>
            <a:endCxn id="126" idx="2"/>
          </p:cNvCxnSpPr>
          <p:nvPr/>
        </p:nvCxnSpPr>
        <p:spPr bwMode="auto">
          <a:xfrm flipH="1" flipV="1">
            <a:off x="8161773" y="4413635"/>
            <a:ext cx="2645" cy="134169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24" name="Rectangle: Rounded Corners 123">
            <a:extLst>
              <a:ext uri="{FF2B5EF4-FFF2-40B4-BE49-F238E27FC236}">
                <a16:creationId xmlns:a16="http://schemas.microsoft.com/office/drawing/2014/main" id="{E5012936-4924-DF14-0F0B-96A9F69C1926}"/>
              </a:ext>
            </a:extLst>
          </p:cNvPr>
          <p:cNvSpPr/>
          <p:nvPr/>
        </p:nvSpPr>
        <p:spPr bwMode="auto">
          <a:xfrm>
            <a:off x="7748130" y="5755331"/>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25" name="Rectangle: Rounded Corners 124">
            <a:extLst>
              <a:ext uri="{FF2B5EF4-FFF2-40B4-BE49-F238E27FC236}">
                <a16:creationId xmlns:a16="http://schemas.microsoft.com/office/drawing/2014/main" id="{D01E957D-26B4-719E-6C21-299F83E0B860}"/>
              </a:ext>
            </a:extLst>
          </p:cNvPr>
          <p:cNvSpPr/>
          <p:nvPr/>
        </p:nvSpPr>
        <p:spPr bwMode="auto">
          <a:xfrm>
            <a:off x="6946106" y="2864094"/>
            <a:ext cx="2426079" cy="760381"/>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Host mem</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126" name="Rectangle: Rounded Corners 125">
            <a:extLst>
              <a:ext uri="{FF2B5EF4-FFF2-40B4-BE49-F238E27FC236}">
                <a16:creationId xmlns:a16="http://schemas.microsoft.com/office/drawing/2014/main" id="{3751D581-A351-7DD0-96B0-7B7BDBAB50E3}"/>
              </a:ext>
            </a:extLst>
          </p:cNvPr>
          <p:cNvSpPr/>
          <p:nvPr/>
        </p:nvSpPr>
        <p:spPr bwMode="auto">
          <a:xfrm>
            <a:off x="7748130" y="3983208"/>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nvGrpSpPr>
          <p:cNvPr id="127" name="Group 126">
            <a:extLst>
              <a:ext uri="{FF2B5EF4-FFF2-40B4-BE49-F238E27FC236}">
                <a16:creationId xmlns:a16="http://schemas.microsoft.com/office/drawing/2014/main" id="{C47D1B79-F0EC-34CF-5B85-4DB7C3A93B08}"/>
              </a:ext>
            </a:extLst>
          </p:cNvPr>
          <p:cNvGrpSpPr/>
          <p:nvPr/>
        </p:nvGrpSpPr>
        <p:grpSpPr>
          <a:xfrm>
            <a:off x="6946811" y="4682814"/>
            <a:ext cx="892003" cy="844914"/>
            <a:chOff x="3248554" y="3034876"/>
            <a:chExt cx="892003" cy="844914"/>
          </a:xfrm>
        </p:grpSpPr>
        <p:sp>
          <p:nvSpPr>
            <p:cNvPr id="128" name="Rectangle: Rounded Corners 127">
              <a:extLst>
                <a:ext uri="{FF2B5EF4-FFF2-40B4-BE49-F238E27FC236}">
                  <a16:creationId xmlns:a16="http://schemas.microsoft.com/office/drawing/2014/main" id="{EA4B2462-7C8C-3E5E-41DF-06B9932D6740}"/>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29" name="Rectangle: Rounded Corners 128">
              <a:extLst>
                <a:ext uri="{FF2B5EF4-FFF2-40B4-BE49-F238E27FC236}">
                  <a16:creationId xmlns:a16="http://schemas.microsoft.com/office/drawing/2014/main" id="{637FF5E4-BD56-ACD8-659D-70EF0BB6723A}"/>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30" name="TextBox 129">
              <a:extLst>
                <a:ext uri="{FF2B5EF4-FFF2-40B4-BE49-F238E27FC236}">
                  <a16:creationId xmlns:a16="http://schemas.microsoft.com/office/drawing/2014/main" id="{E4953406-2C13-6413-54D8-3C3946F656DA}"/>
                </a:ext>
              </a:extLst>
            </p:cNvPr>
            <p:cNvSpPr txBox="1"/>
            <p:nvPr/>
          </p:nvSpPr>
          <p:spPr>
            <a:xfrm>
              <a:off x="3364444" y="3034876"/>
              <a:ext cx="675720"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grpSp>
        <p:nvGrpSpPr>
          <p:cNvPr id="131" name="Group 130">
            <a:extLst>
              <a:ext uri="{FF2B5EF4-FFF2-40B4-BE49-F238E27FC236}">
                <a16:creationId xmlns:a16="http://schemas.microsoft.com/office/drawing/2014/main" id="{907BCB70-9099-DE9F-20CC-68ED29CF3285}"/>
              </a:ext>
            </a:extLst>
          </p:cNvPr>
          <p:cNvGrpSpPr/>
          <p:nvPr/>
        </p:nvGrpSpPr>
        <p:grpSpPr>
          <a:xfrm>
            <a:off x="8471274" y="4685945"/>
            <a:ext cx="900911" cy="844914"/>
            <a:chOff x="3247571" y="3034876"/>
            <a:chExt cx="900911" cy="844914"/>
          </a:xfrm>
        </p:grpSpPr>
        <p:sp>
          <p:nvSpPr>
            <p:cNvPr id="132" name="Rectangle: Rounded Corners 131">
              <a:extLst>
                <a:ext uri="{FF2B5EF4-FFF2-40B4-BE49-F238E27FC236}">
                  <a16:creationId xmlns:a16="http://schemas.microsoft.com/office/drawing/2014/main" id="{2BB7BF18-0AED-9F94-F3CA-BDFD62B15A1D}"/>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33" name="Rectangle: Rounded Corners 132">
              <a:extLst>
                <a:ext uri="{FF2B5EF4-FFF2-40B4-BE49-F238E27FC236}">
                  <a16:creationId xmlns:a16="http://schemas.microsoft.com/office/drawing/2014/main" id="{0FA346EF-67D3-4E85-4181-DF2FAFCE8CCB}"/>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34" name="TextBox 133">
              <a:extLst>
                <a:ext uri="{FF2B5EF4-FFF2-40B4-BE49-F238E27FC236}">
                  <a16:creationId xmlns:a16="http://schemas.microsoft.com/office/drawing/2014/main" id="{E8AF2D58-5A3A-99FF-7EC5-E6E6C5A1E581}"/>
                </a:ext>
              </a:extLst>
            </p:cNvPr>
            <p:cNvSpPr txBox="1"/>
            <p:nvPr/>
          </p:nvSpPr>
          <p:spPr>
            <a:xfrm>
              <a:off x="3247571" y="3034876"/>
              <a:ext cx="900911" cy="400110"/>
            </a:xfrm>
            <a:prstGeom prst="rect">
              <a:avLst/>
            </a:prstGeom>
            <a:noFill/>
          </p:spPr>
          <p:txBody>
            <a:bodyPr wrap="square">
              <a:spAutoFit/>
            </a:bodyPr>
            <a:lstStyle/>
            <a:p>
              <a:pPr algn="ctr"/>
              <a:r>
                <a:rPr lang="en-US" altLang="zh-CN" sz="2000" dirty="0">
                  <a:ln w="0"/>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cxnSp>
        <p:nvCxnSpPr>
          <p:cNvPr id="135" name="Straight Connector 134">
            <a:extLst>
              <a:ext uri="{FF2B5EF4-FFF2-40B4-BE49-F238E27FC236}">
                <a16:creationId xmlns:a16="http://schemas.microsoft.com/office/drawing/2014/main" id="{67BE9A79-279B-6F65-C6E8-55059876691D}"/>
              </a:ext>
            </a:extLst>
          </p:cNvPr>
          <p:cNvCxnSpPr>
            <a:cxnSpLocks/>
          </p:cNvCxnSpPr>
          <p:nvPr/>
        </p:nvCxnSpPr>
        <p:spPr bwMode="auto">
          <a:xfrm flipH="1">
            <a:off x="7389372" y="4182783"/>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6" name="Rectangle 135">
            <a:extLst>
              <a:ext uri="{FF2B5EF4-FFF2-40B4-BE49-F238E27FC236}">
                <a16:creationId xmlns:a16="http://schemas.microsoft.com/office/drawing/2014/main" id="{D0C75F71-026C-1E47-C36F-61B2C0B95DF6}"/>
              </a:ext>
            </a:extLst>
          </p:cNvPr>
          <p:cNvSpPr/>
          <p:nvPr/>
        </p:nvSpPr>
        <p:spPr bwMode="auto">
          <a:xfrm>
            <a:off x="7978324" y="4569589"/>
            <a:ext cx="437948" cy="261676"/>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137" name="Rectangle 136">
            <a:extLst>
              <a:ext uri="{FF2B5EF4-FFF2-40B4-BE49-F238E27FC236}">
                <a16:creationId xmlns:a16="http://schemas.microsoft.com/office/drawing/2014/main" id="{6257B2A3-FFD1-1C86-AF9F-6DB292A349CE}"/>
              </a:ext>
            </a:extLst>
          </p:cNvPr>
          <p:cNvSpPr/>
          <p:nvPr/>
        </p:nvSpPr>
        <p:spPr bwMode="auto">
          <a:xfrm>
            <a:off x="7798334" y="450757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USB</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38" name="Straight Connector 137">
            <a:extLst>
              <a:ext uri="{FF2B5EF4-FFF2-40B4-BE49-F238E27FC236}">
                <a16:creationId xmlns:a16="http://schemas.microsoft.com/office/drawing/2014/main" id="{32979C0E-83B6-40DA-601E-3055A1873EA5}"/>
              </a:ext>
            </a:extLst>
          </p:cNvPr>
          <p:cNvCxnSpPr>
            <a:cxnSpLocks/>
          </p:cNvCxnSpPr>
          <p:nvPr/>
        </p:nvCxnSpPr>
        <p:spPr bwMode="auto">
          <a:xfrm>
            <a:off x="8924561" y="4167966"/>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2FF4FB4D-9282-1C1E-CF88-43B22BD86F08}"/>
              </a:ext>
            </a:extLst>
          </p:cNvPr>
          <p:cNvCxnSpPr>
            <a:cxnSpLocks/>
          </p:cNvCxnSpPr>
          <p:nvPr/>
        </p:nvCxnSpPr>
        <p:spPr bwMode="auto">
          <a:xfrm flipH="1">
            <a:off x="8576820" y="4180386"/>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40" name="Rectangle 139">
            <a:extLst>
              <a:ext uri="{FF2B5EF4-FFF2-40B4-BE49-F238E27FC236}">
                <a16:creationId xmlns:a16="http://schemas.microsoft.com/office/drawing/2014/main" id="{98EC67AC-AEA2-CE41-F5BD-DD9A69FCAFC8}"/>
              </a:ext>
            </a:extLst>
          </p:cNvPr>
          <p:cNvSpPr/>
          <p:nvPr/>
        </p:nvSpPr>
        <p:spPr bwMode="auto">
          <a:xfrm>
            <a:off x="8874902" y="408104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41" name="Rectangle 140">
            <a:extLst>
              <a:ext uri="{FF2B5EF4-FFF2-40B4-BE49-F238E27FC236}">
                <a16:creationId xmlns:a16="http://schemas.microsoft.com/office/drawing/2014/main" id="{8F30FA02-F07C-62A3-B40F-429678AA411B}"/>
              </a:ext>
            </a:extLst>
          </p:cNvPr>
          <p:cNvSpPr/>
          <p:nvPr/>
        </p:nvSpPr>
        <p:spPr bwMode="auto">
          <a:xfrm>
            <a:off x="7448643" y="3623891"/>
            <a:ext cx="770536"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DDR</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42" name="Rectangle 141">
            <a:extLst>
              <a:ext uri="{FF2B5EF4-FFF2-40B4-BE49-F238E27FC236}">
                <a16:creationId xmlns:a16="http://schemas.microsoft.com/office/drawing/2014/main" id="{C706A510-4DC3-93FF-17AC-6433C44C97FC}"/>
              </a:ext>
            </a:extLst>
          </p:cNvPr>
          <p:cNvSpPr/>
          <p:nvPr/>
        </p:nvSpPr>
        <p:spPr bwMode="auto">
          <a:xfrm>
            <a:off x="6734084" y="4087673"/>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43" name="Freeform: Shape 142">
            <a:extLst>
              <a:ext uri="{FF2B5EF4-FFF2-40B4-BE49-F238E27FC236}">
                <a16:creationId xmlns:a16="http://schemas.microsoft.com/office/drawing/2014/main" id="{736E759C-9FB0-9409-1F1A-85010C93998F}"/>
              </a:ext>
            </a:extLst>
          </p:cNvPr>
          <p:cNvSpPr/>
          <p:nvPr/>
        </p:nvSpPr>
        <p:spPr bwMode="auto">
          <a:xfrm>
            <a:off x="9183270" y="3623891"/>
            <a:ext cx="470814" cy="162118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Lst>
            <a:ahLst/>
            <a:cxnLst>
              <a:cxn ang="0">
                <a:pos x="connsiteX0" y="connsiteY0"/>
              </a:cxn>
              <a:cxn ang="0">
                <a:pos x="connsiteX1" y="connsiteY1"/>
              </a:cxn>
              <a:cxn ang="0">
                <a:pos x="connsiteX2" y="connsiteY2"/>
              </a:cxn>
            </a:cxnLst>
            <a:rect l="l" t="t" r="r" b="b"/>
            <a:pathLst>
              <a:path w="1170393" h="1866900">
                <a:moveTo>
                  <a:pt x="0" y="1866900"/>
                </a:moveTo>
                <a:cubicBezTo>
                  <a:pt x="828655" y="1700741"/>
                  <a:pt x="1192743" y="1344083"/>
                  <a:pt x="1169335" y="939800"/>
                </a:cubicBezTo>
                <a:cubicBezTo>
                  <a:pt x="1127345" y="535517"/>
                  <a:pt x="645295" y="164042"/>
                  <a:pt x="361291" y="0"/>
                </a:cubicBezTo>
              </a:path>
            </a:pathLst>
          </a:custGeom>
          <a:noFill/>
          <a:ln w="38100" algn="ctr">
            <a:solidFill>
              <a:srgbClr val="00B05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grpSp>
        <p:nvGrpSpPr>
          <p:cNvPr id="144" name="Group 143">
            <a:extLst>
              <a:ext uri="{FF2B5EF4-FFF2-40B4-BE49-F238E27FC236}">
                <a16:creationId xmlns:a16="http://schemas.microsoft.com/office/drawing/2014/main" id="{D34308F3-C930-A4BC-C4D5-A7C79C1CBD62}"/>
              </a:ext>
            </a:extLst>
          </p:cNvPr>
          <p:cNvGrpSpPr/>
          <p:nvPr/>
        </p:nvGrpSpPr>
        <p:grpSpPr>
          <a:xfrm>
            <a:off x="7093482" y="3016252"/>
            <a:ext cx="764740" cy="456318"/>
            <a:chOff x="1472564" y="2851181"/>
            <a:chExt cx="764740" cy="456318"/>
          </a:xfrm>
          <a:solidFill>
            <a:srgbClr val="4E95D9"/>
          </a:solidFill>
        </p:grpSpPr>
        <p:sp>
          <p:nvSpPr>
            <p:cNvPr id="145" name="Rectangle: Rounded Corners 144">
              <a:extLst>
                <a:ext uri="{FF2B5EF4-FFF2-40B4-BE49-F238E27FC236}">
                  <a16:creationId xmlns:a16="http://schemas.microsoft.com/office/drawing/2014/main" id="{C088B60A-2867-3D06-CB85-CA8DFDE37F43}"/>
                </a:ext>
              </a:extLst>
            </p:cNvPr>
            <p:cNvSpPr/>
            <p:nvPr/>
          </p:nvSpPr>
          <p:spPr bwMode="auto">
            <a:xfrm>
              <a:off x="1472564"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6" name="Rectangle: Rounded Corners 145">
              <a:extLst>
                <a:ext uri="{FF2B5EF4-FFF2-40B4-BE49-F238E27FC236}">
                  <a16:creationId xmlns:a16="http://schemas.microsoft.com/office/drawing/2014/main" id="{982CBD9B-576D-E328-5459-0512B44DF232}"/>
                </a:ext>
              </a:extLst>
            </p:cNvPr>
            <p:cNvSpPr/>
            <p:nvPr/>
          </p:nvSpPr>
          <p:spPr bwMode="auto">
            <a:xfrm>
              <a:off x="1677179"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7" name="Rectangle: Rounded Corners 146">
              <a:extLst>
                <a:ext uri="{FF2B5EF4-FFF2-40B4-BE49-F238E27FC236}">
                  <a16:creationId xmlns:a16="http://schemas.microsoft.com/office/drawing/2014/main" id="{E33CEF2D-1FC5-D8E9-5F33-8DCD7DF9C4FC}"/>
                </a:ext>
              </a:extLst>
            </p:cNvPr>
            <p:cNvSpPr/>
            <p:nvPr/>
          </p:nvSpPr>
          <p:spPr bwMode="auto">
            <a:xfrm>
              <a:off x="1887591"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8" name="Rectangle: Rounded Corners 147">
              <a:extLst>
                <a:ext uri="{FF2B5EF4-FFF2-40B4-BE49-F238E27FC236}">
                  <a16:creationId xmlns:a16="http://schemas.microsoft.com/office/drawing/2014/main" id="{5B15FA95-2652-C7BC-F38E-823B3C3719C2}"/>
                </a:ext>
              </a:extLst>
            </p:cNvPr>
            <p:cNvSpPr/>
            <p:nvPr/>
          </p:nvSpPr>
          <p:spPr bwMode="auto">
            <a:xfrm>
              <a:off x="2100604" y="2852020"/>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grpSp>
      <p:sp>
        <p:nvSpPr>
          <p:cNvPr id="149" name="TextBox 148">
            <a:extLst>
              <a:ext uri="{FF2B5EF4-FFF2-40B4-BE49-F238E27FC236}">
                <a16:creationId xmlns:a16="http://schemas.microsoft.com/office/drawing/2014/main" id="{9B63A032-35F9-DCF0-E926-22B78A15C558}"/>
              </a:ext>
            </a:extLst>
          </p:cNvPr>
          <p:cNvSpPr txBox="1"/>
          <p:nvPr/>
        </p:nvSpPr>
        <p:spPr>
          <a:xfrm>
            <a:off x="7000767" y="3075193"/>
            <a:ext cx="916312" cy="369332"/>
          </a:xfrm>
          <a:prstGeom prst="rect">
            <a:avLst/>
          </a:prstGeom>
          <a:noFill/>
        </p:spPr>
        <p:txBody>
          <a:bodyPr wrap="square">
            <a:spAutoFit/>
          </a:bodyPr>
          <a:lstStyle/>
          <a:p>
            <a:pPr algn="ctr"/>
            <a:r>
              <a:rPr lang="en-US" altLang="zh-CN"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Guest</a:t>
            </a:r>
            <a:endParaRPr lang="zh-CN" altLang="en-US" sz="18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50" name="TextBox 149">
            <a:extLst>
              <a:ext uri="{FF2B5EF4-FFF2-40B4-BE49-F238E27FC236}">
                <a16:creationId xmlns:a16="http://schemas.microsoft.com/office/drawing/2014/main" id="{ED66557B-C693-41EB-FC58-F4B8BAF10621}"/>
              </a:ext>
            </a:extLst>
          </p:cNvPr>
          <p:cNvSpPr txBox="1"/>
          <p:nvPr/>
        </p:nvSpPr>
        <p:spPr>
          <a:xfrm>
            <a:off x="9775220" y="4107924"/>
            <a:ext cx="426992" cy="461665"/>
          </a:xfrm>
          <a:prstGeom prst="rect">
            <a:avLst/>
          </a:prstGeom>
          <a:noFill/>
        </p:spPr>
        <p:txBody>
          <a:bodyPr wrap="square">
            <a:spAutoFit/>
          </a:bodyPr>
          <a:lstStyle/>
          <a:p>
            <a:r>
              <a:rPr lang="zh-CN" altLang="en-US" sz="2400" b="1" dirty="0">
                <a:solidFill>
                  <a:srgbClr val="00B050"/>
                </a:solidFill>
                <a:latin typeface="微软雅黑" panose="020B0503020204020204" pitchFamily="34" charset="-122"/>
                <a:ea typeface="微软雅黑" panose="020B0503020204020204" pitchFamily="34" charset="-122"/>
              </a:rPr>
              <a:t>①</a:t>
            </a:r>
            <a:endParaRPr lang="en-US" sz="2400" b="1" dirty="0">
              <a:solidFill>
                <a:srgbClr val="00B050"/>
              </a:solidFill>
              <a:latin typeface="微软雅黑" panose="020B0503020204020204" pitchFamily="34" charset="-122"/>
              <a:ea typeface="微软雅黑" panose="020B0503020204020204" pitchFamily="34" charset="-122"/>
            </a:endParaRPr>
          </a:p>
        </p:txBody>
      </p:sp>
      <p:sp>
        <p:nvSpPr>
          <p:cNvPr id="151" name="Freeform: Shape 150">
            <a:extLst>
              <a:ext uri="{FF2B5EF4-FFF2-40B4-BE49-F238E27FC236}">
                <a16:creationId xmlns:a16="http://schemas.microsoft.com/office/drawing/2014/main" id="{59605DED-CB91-8B2B-9281-52C9D5DC1575}"/>
              </a:ext>
            </a:extLst>
          </p:cNvPr>
          <p:cNvSpPr/>
          <p:nvPr/>
        </p:nvSpPr>
        <p:spPr bwMode="auto">
          <a:xfrm>
            <a:off x="6615434" y="3606802"/>
            <a:ext cx="472789" cy="161732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0 w 2945243"/>
              <a:gd name="connsiteY0" fmla="*/ 1007557 h 1007557"/>
              <a:gd name="connsiteX1" fmla="*/ 1169335 w 2945243"/>
              <a:gd name="connsiteY1" fmla="*/ 80457 h 1007557"/>
              <a:gd name="connsiteX2" fmla="*/ 2918530 w 2945243"/>
              <a:gd name="connsiteY2" fmla="*/ 771336 h 1007557"/>
              <a:gd name="connsiteX0" fmla="*/ 1593743 w 1776538"/>
              <a:gd name="connsiteY0" fmla="*/ 11211 h 1888500"/>
              <a:gd name="connsiteX1" fmla="*/ 630 w 1776538"/>
              <a:gd name="connsiteY1" fmla="*/ 1182787 h 1888500"/>
              <a:gd name="connsiteX2" fmla="*/ 1749825 w 1776538"/>
              <a:gd name="connsiteY2" fmla="*/ 1873666 h 1888500"/>
              <a:gd name="connsiteX0" fmla="*/ 1593743 w 1776538"/>
              <a:gd name="connsiteY0" fmla="*/ 0 h 1877289"/>
              <a:gd name="connsiteX1" fmla="*/ 630 w 1776538"/>
              <a:gd name="connsiteY1" fmla="*/ 1171576 h 1877289"/>
              <a:gd name="connsiteX2" fmla="*/ 1749825 w 1776538"/>
              <a:gd name="connsiteY2" fmla="*/ 1862455 h 1877289"/>
              <a:gd name="connsiteX0" fmla="*/ 1598026 w 1779939"/>
              <a:gd name="connsiteY0" fmla="*/ 0 h 1896449"/>
              <a:gd name="connsiteX1" fmla="*/ 4913 w 1779939"/>
              <a:gd name="connsiteY1" fmla="*/ 1171576 h 1896449"/>
              <a:gd name="connsiteX2" fmla="*/ 1754108 w 1779939"/>
              <a:gd name="connsiteY2" fmla="*/ 1862455 h 1896449"/>
              <a:gd name="connsiteX0" fmla="*/ 1602312 w 1784225"/>
              <a:gd name="connsiteY0" fmla="*/ 0 h 1896449"/>
              <a:gd name="connsiteX1" fmla="*/ 9199 w 1784225"/>
              <a:gd name="connsiteY1" fmla="*/ 1171576 h 1896449"/>
              <a:gd name="connsiteX2" fmla="*/ 1758394 w 1784225"/>
              <a:gd name="connsiteY2" fmla="*/ 1862455 h 1896449"/>
              <a:gd name="connsiteX0" fmla="*/ 1602312 w 1758394"/>
              <a:gd name="connsiteY0" fmla="*/ 0 h 1862455"/>
              <a:gd name="connsiteX1" fmla="*/ 9199 w 1758394"/>
              <a:gd name="connsiteY1" fmla="*/ 1171576 h 1862455"/>
              <a:gd name="connsiteX2" fmla="*/ 1758394 w 1758394"/>
              <a:gd name="connsiteY2" fmla="*/ 1862455 h 1862455"/>
              <a:gd name="connsiteX0" fmla="*/ 1602312 w 1758394"/>
              <a:gd name="connsiteY0" fmla="*/ 0 h 1862455"/>
              <a:gd name="connsiteX1" fmla="*/ 9199 w 1758394"/>
              <a:gd name="connsiteY1" fmla="*/ 1171576 h 1862455"/>
              <a:gd name="connsiteX2" fmla="*/ 1758394 w 1758394"/>
              <a:gd name="connsiteY2" fmla="*/ 1862455 h 1862455"/>
              <a:gd name="connsiteX0" fmla="*/ 1601868 w 1757950"/>
              <a:gd name="connsiteY0" fmla="*/ 0 h 1862455"/>
              <a:gd name="connsiteX1" fmla="*/ 8755 w 1757950"/>
              <a:gd name="connsiteY1" fmla="*/ 1171576 h 1862455"/>
              <a:gd name="connsiteX2" fmla="*/ 1757950 w 1757950"/>
              <a:gd name="connsiteY2" fmla="*/ 1862455 h 1862455"/>
              <a:gd name="connsiteX0" fmla="*/ 1593114 w 1749196"/>
              <a:gd name="connsiteY0" fmla="*/ 0 h 1862455"/>
              <a:gd name="connsiteX1" fmla="*/ 1 w 1749196"/>
              <a:gd name="connsiteY1" fmla="*/ 1171576 h 1862455"/>
              <a:gd name="connsiteX2" fmla="*/ 1749196 w 1749196"/>
              <a:gd name="connsiteY2" fmla="*/ 1862455 h 1862455"/>
            </a:gdLst>
            <a:ahLst/>
            <a:cxnLst>
              <a:cxn ang="0">
                <a:pos x="connsiteX0" y="connsiteY0"/>
              </a:cxn>
              <a:cxn ang="0">
                <a:pos x="connsiteX1" y="connsiteY1"/>
              </a:cxn>
              <a:cxn ang="0">
                <a:pos x="connsiteX2" y="connsiteY2"/>
              </a:cxn>
            </a:cxnLst>
            <a:rect l="l" t="t" r="r" b="b"/>
            <a:pathLst>
              <a:path w="1749196" h="1862455">
                <a:moveTo>
                  <a:pt x="1593114" y="0"/>
                </a:moveTo>
                <a:cubicBezTo>
                  <a:pt x="937940" y="236026"/>
                  <a:pt x="45795" y="676427"/>
                  <a:pt x="1" y="1171576"/>
                </a:cubicBezTo>
                <a:cubicBezTo>
                  <a:pt x="43538" y="1593601"/>
                  <a:pt x="1038718" y="1792497"/>
                  <a:pt x="1749196" y="1862455"/>
                </a:cubicBezTo>
              </a:path>
            </a:pathLst>
          </a:custGeom>
          <a:noFill/>
          <a:ln w="38100" algn="ctr">
            <a:solidFill>
              <a:srgbClr val="00B05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52" name="TextBox 151">
            <a:extLst>
              <a:ext uri="{FF2B5EF4-FFF2-40B4-BE49-F238E27FC236}">
                <a16:creationId xmlns:a16="http://schemas.microsoft.com/office/drawing/2014/main" id="{967917BC-2D95-41DF-8FE8-AEFDB5132ACC}"/>
              </a:ext>
            </a:extLst>
          </p:cNvPr>
          <p:cNvSpPr txBox="1"/>
          <p:nvPr/>
        </p:nvSpPr>
        <p:spPr>
          <a:xfrm>
            <a:off x="6351755" y="3520347"/>
            <a:ext cx="426992" cy="461665"/>
          </a:xfrm>
          <a:prstGeom prst="rect">
            <a:avLst/>
          </a:prstGeom>
          <a:noFill/>
        </p:spPr>
        <p:txBody>
          <a:bodyPr wrap="square">
            <a:spAutoFit/>
          </a:bodyPr>
          <a:lstStyle/>
          <a:p>
            <a:r>
              <a:rPr lang="zh-CN" altLang="en-US" sz="2400" b="1" dirty="0">
                <a:solidFill>
                  <a:srgbClr val="00B050"/>
                </a:solidFill>
                <a:latin typeface="微软雅黑" panose="020B0503020204020204" pitchFamily="34" charset="-122"/>
                <a:ea typeface="微软雅黑" panose="020B0503020204020204" pitchFamily="34" charset="-122"/>
              </a:rPr>
              <a:t>②</a:t>
            </a:r>
            <a:endParaRPr lang="en-US" altLang="zh-CN" sz="2400" b="1" dirty="0">
              <a:solidFill>
                <a:srgbClr val="00B050"/>
              </a:solidFill>
              <a:latin typeface="微软雅黑" panose="020B0503020204020204" pitchFamily="34" charset="-122"/>
              <a:ea typeface="微软雅黑" panose="020B0503020204020204" pitchFamily="34" charset="-122"/>
            </a:endParaRPr>
          </a:p>
        </p:txBody>
      </p:sp>
      <p:sp>
        <p:nvSpPr>
          <p:cNvPr id="161" name="TextBox 160">
            <a:extLst>
              <a:ext uri="{FF2B5EF4-FFF2-40B4-BE49-F238E27FC236}">
                <a16:creationId xmlns:a16="http://schemas.microsoft.com/office/drawing/2014/main" id="{63856CBE-1590-A342-4B1E-2DCF0975E16B}"/>
              </a:ext>
            </a:extLst>
          </p:cNvPr>
          <p:cNvSpPr txBox="1"/>
          <p:nvPr/>
        </p:nvSpPr>
        <p:spPr>
          <a:xfrm>
            <a:off x="1200230" y="2463577"/>
            <a:ext cx="1952472" cy="369332"/>
          </a:xfrm>
          <a:prstGeom prst="rect">
            <a:avLst/>
          </a:prstGeom>
          <a:noFill/>
        </p:spPr>
        <p:txBody>
          <a:bodyPr wrap="square">
            <a:spAutoFit/>
          </a:bodyPr>
          <a:lstStyle/>
          <a:p>
            <a:r>
              <a:rPr lang="en-US" altLang="zh-CN" sz="1800" b="1" kern="1200" dirty="0">
                <a:solidFill>
                  <a:srgbClr val="FF0000"/>
                </a:solidFill>
                <a:effectLst/>
                <a:latin typeface="Microsoft YaHei" panose="020B0503020204020204" pitchFamily="34" charset="-122"/>
                <a:ea typeface="Microsoft YaHei" panose="020B0503020204020204" pitchFamily="34" charset="-122"/>
                <a:cs typeface="Microsoft YaHei" panose="020B0503020204020204" pitchFamily="34" charset="-122"/>
              </a:rPr>
              <a:t>Guest involved</a:t>
            </a:r>
            <a:endParaRPr lang="zh-CN" altLang="en-US" b="1" dirty="0">
              <a:solidFill>
                <a:srgbClr val="FF0000"/>
              </a:solidFill>
            </a:endParaRPr>
          </a:p>
        </p:txBody>
      </p:sp>
      <p:sp>
        <p:nvSpPr>
          <p:cNvPr id="162" name="TextBox 161">
            <a:extLst>
              <a:ext uri="{FF2B5EF4-FFF2-40B4-BE49-F238E27FC236}">
                <a16:creationId xmlns:a16="http://schemas.microsoft.com/office/drawing/2014/main" id="{62F613E3-6C5F-3D22-F472-1A55393250C0}"/>
              </a:ext>
            </a:extLst>
          </p:cNvPr>
          <p:cNvSpPr txBox="1"/>
          <p:nvPr/>
        </p:nvSpPr>
        <p:spPr>
          <a:xfrm>
            <a:off x="6008204" y="2458878"/>
            <a:ext cx="2783299" cy="369332"/>
          </a:xfrm>
          <a:prstGeom prst="rect">
            <a:avLst/>
          </a:prstGeom>
          <a:noFill/>
        </p:spPr>
        <p:txBody>
          <a:bodyPr wrap="square">
            <a:spAutoFit/>
          </a:bodyPr>
          <a:lstStyle/>
          <a:p>
            <a:r>
              <a:rPr lang="en-US" altLang="zh-CN" sz="1800" b="1" kern="1200" dirty="0">
                <a:solidFill>
                  <a:srgbClr val="00B050"/>
                </a:solidFill>
                <a:effectLst/>
                <a:latin typeface="Microsoft YaHei" panose="020B0503020204020204" pitchFamily="34" charset="-122"/>
                <a:ea typeface="Microsoft YaHei" panose="020B0503020204020204" pitchFamily="34" charset="-122"/>
                <a:cs typeface="Microsoft YaHei" panose="020B0503020204020204" pitchFamily="34" charset="-122"/>
              </a:rPr>
              <a:t>No guest involvement</a:t>
            </a:r>
            <a:endParaRPr lang="zh-CN" altLang="en-US" b="1" dirty="0">
              <a:solidFill>
                <a:srgbClr val="00B050"/>
              </a:solidFill>
            </a:endParaRPr>
          </a:p>
        </p:txBody>
      </p:sp>
      <p:sp>
        <p:nvSpPr>
          <p:cNvPr id="6" name="TextBox 5">
            <a:extLst>
              <a:ext uri="{FF2B5EF4-FFF2-40B4-BE49-F238E27FC236}">
                <a16:creationId xmlns:a16="http://schemas.microsoft.com/office/drawing/2014/main" id="{0E78803B-EBD1-B062-93F3-D02687B2B009}"/>
              </a:ext>
            </a:extLst>
          </p:cNvPr>
          <p:cNvSpPr txBox="1"/>
          <p:nvPr/>
        </p:nvSpPr>
        <p:spPr>
          <a:xfrm>
            <a:off x="1478364" y="6346669"/>
            <a:ext cx="3815284"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Old architecture: 4 memory copies</a:t>
            </a:r>
          </a:p>
        </p:txBody>
      </p:sp>
      <p:sp>
        <p:nvSpPr>
          <p:cNvPr id="7" name="TextBox 6">
            <a:extLst>
              <a:ext uri="{FF2B5EF4-FFF2-40B4-BE49-F238E27FC236}">
                <a16:creationId xmlns:a16="http://schemas.microsoft.com/office/drawing/2014/main" id="{7E131693-107D-E254-B2C4-C96C8ED22628}"/>
              </a:ext>
            </a:extLst>
          </p:cNvPr>
          <p:cNvSpPr txBox="1"/>
          <p:nvPr/>
        </p:nvSpPr>
        <p:spPr>
          <a:xfrm>
            <a:off x="6417011" y="6329086"/>
            <a:ext cx="395254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Our architecture: </a:t>
            </a:r>
            <a:r>
              <a:rPr lang="zh-CN" altLang="en-US" sz="2000" dirty="0">
                <a:latin typeface="Calibri" panose="020F0502020204030204" pitchFamily="34" charset="0"/>
                <a:ea typeface="微软雅黑" panose="020B0503020204020204" pitchFamily="34" charset="-122"/>
                <a:cs typeface="Calibri" panose="020F0502020204030204" pitchFamily="34" charset="0"/>
              </a:rPr>
              <a:t>≤</a:t>
            </a:r>
            <a:r>
              <a:rPr lang="en-US" sz="2000" dirty="0">
                <a:latin typeface="Calibri" panose="020F0502020204030204" pitchFamily="34" charset="0"/>
                <a:ea typeface="Calibri" panose="020F0502020204030204" pitchFamily="34" charset="0"/>
                <a:cs typeface="Calibri" panose="020F0502020204030204" pitchFamily="34" charset="0"/>
              </a:rPr>
              <a:t>2 memory copies</a:t>
            </a:r>
          </a:p>
        </p:txBody>
      </p:sp>
      <p:cxnSp>
        <p:nvCxnSpPr>
          <p:cNvPr id="5" name="Straight Connector 4">
            <a:extLst>
              <a:ext uri="{FF2B5EF4-FFF2-40B4-BE49-F238E27FC236}">
                <a16:creationId xmlns:a16="http://schemas.microsoft.com/office/drawing/2014/main" id="{04651E2C-F7E6-B20C-7EDE-F02E7F3E99B4}"/>
              </a:ext>
            </a:extLst>
          </p:cNvPr>
          <p:cNvCxnSpPr>
            <a:cxnSpLocks/>
          </p:cNvCxnSpPr>
          <p:nvPr/>
        </p:nvCxnSpPr>
        <p:spPr bwMode="auto">
          <a:xfrm>
            <a:off x="2739763" y="4170363"/>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B2E9A0BB-A5B5-674C-E72F-52FD5AC16FEE}"/>
              </a:ext>
            </a:extLst>
          </p:cNvPr>
          <p:cNvSpPr txBox="1"/>
          <p:nvPr/>
        </p:nvSpPr>
        <p:spPr>
          <a:xfrm>
            <a:off x="3768195" y="2414101"/>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②</a:t>
            </a:r>
            <a:endParaRPr lang="en-US" sz="24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21127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D8B63-A3CA-7E6B-9320-E37EFB416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2C5AF1-EF0E-9CA0-2D89-2C9ADCE97CD0}"/>
              </a:ext>
            </a:extLst>
          </p:cNvPr>
          <p:cNvSpPr>
            <a:spLocks noGrp="1"/>
          </p:cNvSpPr>
          <p:nvPr>
            <p:ph type="title"/>
          </p:nvPr>
        </p:nvSpPr>
        <p:spPr/>
        <p:txBody>
          <a:bodyPr/>
          <a:lstStyle/>
          <a:p>
            <a:r>
              <a:rPr lang="en-US" dirty="0" err="1"/>
              <a:t>vSoC</a:t>
            </a:r>
            <a:r>
              <a:rPr lang="en-US" dirty="0"/>
              <a:t> &gt; SVM Manager</a:t>
            </a:r>
          </a:p>
        </p:txBody>
      </p:sp>
      <p:sp>
        <p:nvSpPr>
          <p:cNvPr id="3" name="Content Placeholder 2">
            <a:extLst>
              <a:ext uri="{FF2B5EF4-FFF2-40B4-BE49-F238E27FC236}">
                <a16:creationId xmlns:a16="http://schemas.microsoft.com/office/drawing/2014/main" id="{18EBBDEB-A112-6009-E456-492CAA50A9F6}"/>
              </a:ext>
            </a:extLst>
          </p:cNvPr>
          <p:cNvSpPr>
            <a:spLocks noGrp="1"/>
          </p:cNvSpPr>
          <p:nvPr>
            <p:ph idx="1"/>
          </p:nvPr>
        </p:nvSpPr>
        <p:spPr/>
        <p:txBody>
          <a:bodyPr/>
          <a:lstStyle/>
          <a:p>
            <a:r>
              <a:rPr lang="en-US" dirty="0"/>
              <a:t>Direct data path between virtual devices</a:t>
            </a:r>
          </a:p>
          <a:p>
            <a:r>
              <a:rPr lang="en-US" altLang="zh-CN" dirty="0"/>
              <a:t>E.g., video rendering (codec write + GPU read)</a:t>
            </a:r>
          </a:p>
        </p:txBody>
      </p:sp>
      <p:sp>
        <p:nvSpPr>
          <p:cNvPr id="4" name="Slide Number Placeholder 3">
            <a:extLst>
              <a:ext uri="{FF2B5EF4-FFF2-40B4-BE49-F238E27FC236}">
                <a16:creationId xmlns:a16="http://schemas.microsoft.com/office/drawing/2014/main" id="{C595FB49-BDB9-C11E-3CB6-647D85559B30}"/>
              </a:ext>
            </a:extLst>
          </p:cNvPr>
          <p:cNvSpPr>
            <a:spLocks noGrp="1"/>
          </p:cNvSpPr>
          <p:nvPr>
            <p:ph type="sldNum" sz="quarter" idx="12"/>
          </p:nvPr>
        </p:nvSpPr>
        <p:spPr/>
        <p:txBody>
          <a:bodyPr/>
          <a:lstStyle/>
          <a:p>
            <a:fld id="{F41F4269-D139-4578-AC59-C34B7105CC79}" type="slidenum">
              <a:rPr lang="en-US" smtClean="0"/>
              <a:t>24</a:t>
            </a:fld>
            <a:endParaRPr lang="en-US" dirty="0"/>
          </a:p>
        </p:txBody>
      </p:sp>
      <p:cxnSp>
        <p:nvCxnSpPr>
          <p:cNvPr id="85" name="Straight Connector 84">
            <a:extLst>
              <a:ext uri="{FF2B5EF4-FFF2-40B4-BE49-F238E27FC236}">
                <a16:creationId xmlns:a16="http://schemas.microsoft.com/office/drawing/2014/main" id="{C851172A-8007-C523-70B4-CC4AC60F66CF}"/>
              </a:ext>
            </a:extLst>
          </p:cNvPr>
          <p:cNvCxnSpPr>
            <a:cxnSpLocks/>
            <a:stCxn id="89" idx="2"/>
            <a:endCxn id="90" idx="0"/>
          </p:cNvCxnSpPr>
          <p:nvPr/>
        </p:nvCxnSpPr>
        <p:spPr bwMode="auto">
          <a:xfrm>
            <a:off x="3498348" y="3624475"/>
            <a:ext cx="2627" cy="358733"/>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362125AB-7538-DBC7-B4D8-FF4E0FEA94D2}"/>
              </a:ext>
            </a:extLst>
          </p:cNvPr>
          <p:cNvCxnSpPr>
            <a:cxnSpLocks/>
            <a:endCxn id="94" idx="0"/>
          </p:cNvCxnSpPr>
          <p:nvPr/>
        </p:nvCxnSpPr>
        <p:spPr bwMode="auto">
          <a:xfrm>
            <a:off x="2739763" y="4170363"/>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2560FD09-DACC-7B9B-8AF4-B010BEF6A7A2}"/>
              </a:ext>
            </a:extLst>
          </p:cNvPr>
          <p:cNvCxnSpPr>
            <a:cxnSpLocks/>
            <a:stCxn id="88" idx="0"/>
            <a:endCxn id="90" idx="2"/>
          </p:cNvCxnSpPr>
          <p:nvPr/>
        </p:nvCxnSpPr>
        <p:spPr bwMode="auto">
          <a:xfrm flipH="1" flipV="1">
            <a:off x="3500975" y="4413635"/>
            <a:ext cx="2645" cy="134169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8" name="Rectangle: Rounded Corners 87">
            <a:extLst>
              <a:ext uri="{FF2B5EF4-FFF2-40B4-BE49-F238E27FC236}">
                <a16:creationId xmlns:a16="http://schemas.microsoft.com/office/drawing/2014/main" id="{52B880E9-9B6B-7FD1-B90E-E6FF5BD3BD4B}"/>
              </a:ext>
            </a:extLst>
          </p:cNvPr>
          <p:cNvSpPr/>
          <p:nvPr/>
        </p:nvSpPr>
        <p:spPr bwMode="auto">
          <a:xfrm>
            <a:off x="3087332" y="5755331"/>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89" name="Rectangle: Rounded Corners 88">
            <a:extLst>
              <a:ext uri="{FF2B5EF4-FFF2-40B4-BE49-F238E27FC236}">
                <a16:creationId xmlns:a16="http://schemas.microsoft.com/office/drawing/2014/main" id="{A69CC9CC-F2A4-B4B2-0FEB-17053C59C73E}"/>
              </a:ext>
            </a:extLst>
          </p:cNvPr>
          <p:cNvSpPr/>
          <p:nvPr/>
        </p:nvSpPr>
        <p:spPr bwMode="auto">
          <a:xfrm>
            <a:off x="2285308" y="2864094"/>
            <a:ext cx="2426079" cy="760381"/>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Host mem</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90" name="Rectangle: Rounded Corners 89">
            <a:extLst>
              <a:ext uri="{FF2B5EF4-FFF2-40B4-BE49-F238E27FC236}">
                <a16:creationId xmlns:a16="http://schemas.microsoft.com/office/drawing/2014/main" id="{99B98B58-4EE4-2185-E2F4-23E1C4825BCF}"/>
              </a:ext>
            </a:extLst>
          </p:cNvPr>
          <p:cNvSpPr/>
          <p:nvPr/>
        </p:nvSpPr>
        <p:spPr bwMode="auto">
          <a:xfrm>
            <a:off x="3087332" y="3983208"/>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nvGrpSpPr>
          <p:cNvPr id="91" name="Group 90">
            <a:extLst>
              <a:ext uri="{FF2B5EF4-FFF2-40B4-BE49-F238E27FC236}">
                <a16:creationId xmlns:a16="http://schemas.microsoft.com/office/drawing/2014/main" id="{7C02C036-5FAF-2374-4185-21AB4C30DDBD}"/>
              </a:ext>
            </a:extLst>
          </p:cNvPr>
          <p:cNvGrpSpPr/>
          <p:nvPr/>
        </p:nvGrpSpPr>
        <p:grpSpPr>
          <a:xfrm>
            <a:off x="2286013" y="4682814"/>
            <a:ext cx="892003" cy="844914"/>
            <a:chOff x="3248554" y="3034876"/>
            <a:chExt cx="892003" cy="844914"/>
          </a:xfrm>
        </p:grpSpPr>
        <p:sp>
          <p:nvSpPr>
            <p:cNvPr id="92" name="Rectangle: Rounded Corners 91">
              <a:extLst>
                <a:ext uri="{FF2B5EF4-FFF2-40B4-BE49-F238E27FC236}">
                  <a16:creationId xmlns:a16="http://schemas.microsoft.com/office/drawing/2014/main" id="{B6CC9828-E4FE-022C-AB62-26E639D98612}"/>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3" name="Rectangle: Rounded Corners 92">
              <a:extLst>
                <a:ext uri="{FF2B5EF4-FFF2-40B4-BE49-F238E27FC236}">
                  <a16:creationId xmlns:a16="http://schemas.microsoft.com/office/drawing/2014/main" id="{4D355923-70BF-B9EB-8C6E-0A34A98787B2}"/>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4" name="TextBox 93">
              <a:extLst>
                <a:ext uri="{FF2B5EF4-FFF2-40B4-BE49-F238E27FC236}">
                  <a16:creationId xmlns:a16="http://schemas.microsoft.com/office/drawing/2014/main" id="{CF86EBE1-E853-2A86-A28E-FA0B5BEFA560}"/>
                </a:ext>
              </a:extLst>
            </p:cNvPr>
            <p:cNvSpPr txBox="1"/>
            <p:nvPr/>
          </p:nvSpPr>
          <p:spPr>
            <a:xfrm>
              <a:off x="3364444" y="3034876"/>
              <a:ext cx="675720"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grpSp>
        <p:nvGrpSpPr>
          <p:cNvPr id="95" name="Group 94">
            <a:extLst>
              <a:ext uri="{FF2B5EF4-FFF2-40B4-BE49-F238E27FC236}">
                <a16:creationId xmlns:a16="http://schemas.microsoft.com/office/drawing/2014/main" id="{3F648704-6612-4352-E68F-7B2D8C600654}"/>
              </a:ext>
            </a:extLst>
          </p:cNvPr>
          <p:cNvGrpSpPr/>
          <p:nvPr/>
        </p:nvGrpSpPr>
        <p:grpSpPr>
          <a:xfrm>
            <a:off x="3810476" y="4685945"/>
            <a:ext cx="900911" cy="844914"/>
            <a:chOff x="3247571" y="3034876"/>
            <a:chExt cx="900911" cy="844914"/>
          </a:xfrm>
        </p:grpSpPr>
        <p:sp>
          <p:nvSpPr>
            <p:cNvPr id="96" name="Rectangle: Rounded Corners 95">
              <a:extLst>
                <a:ext uri="{FF2B5EF4-FFF2-40B4-BE49-F238E27FC236}">
                  <a16:creationId xmlns:a16="http://schemas.microsoft.com/office/drawing/2014/main" id="{D23145C9-36B1-1827-D0B7-0732CA024EC8}"/>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97" name="Rectangle: Rounded Corners 96">
              <a:extLst>
                <a:ext uri="{FF2B5EF4-FFF2-40B4-BE49-F238E27FC236}">
                  <a16:creationId xmlns:a16="http://schemas.microsoft.com/office/drawing/2014/main" id="{5D0254B9-C675-02D7-B9D5-A5B003A0C411}"/>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8" name="TextBox 97">
              <a:extLst>
                <a:ext uri="{FF2B5EF4-FFF2-40B4-BE49-F238E27FC236}">
                  <a16:creationId xmlns:a16="http://schemas.microsoft.com/office/drawing/2014/main" id="{46720D87-4995-490D-B265-90ABC4749758}"/>
                </a:ext>
              </a:extLst>
            </p:cNvPr>
            <p:cNvSpPr txBox="1"/>
            <p:nvPr/>
          </p:nvSpPr>
          <p:spPr>
            <a:xfrm>
              <a:off x="3247571" y="3034876"/>
              <a:ext cx="900911" cy="400110"/>
            </a:xfrm>
            <a:prstGeom prst="rect">
              <a:avLst/>
            </a:prstGeom>
            <a:noFill/>
          </p:spPr>
          <p:txBody>
            <a:bodyPr wrap="square">
              <a:spAutoFit/>
            </a:bodyPr>
            <a:lstStyle/>
            <a:p>
              <a:pPr algn="ctr"/>
              <a:r>
                <a:rPr lang="en-US" altLang="zh-CN" sz="2000" dirty="0">
                  <a:ln w="0"/>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cxnSp>
        <p:nvCxnSpPr>
          <p:cNvPr id="99" name="Straight Connector 98">
            <a:extLst>
              <a:ext uri="{FF2B5EF4-FFF2-40B4-BE49-F238E27FC236}">
                <a16:creationId xmlns:a16="http://schemas.microsoft.com/office/drawing/2014/main" id="{83FF011E-B3F0-6FC2-3ACD-94FB214BC560}"/>
              </a:ext>
            </a:extLst>
          </p:cNvPr>
          <p:cNvCxnSpPr>
            <a:cxnSpLocks/>
          </p:cNvCxnSpPr>
          <p:nvPr/>
        </p:nvCxnSpPr>
        <p:spPr bwMode="auto">
          <a:xfrm flipH="1">
            <a:off x="2728574" y="4182783"/>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0" name="Rectangle 99">
            <a:extLst>
              <a:ext uri="{FF2B5EF4-FFF2-40B4-BE49-F238E27FC236}">
                <a16:creationId xmlns:a16="http://schemas.microsoft.com/office/drawing/2014/main" id="{04E35C90-5EE9-541F-4150-807A045F70DC}"/>
              </a:ext>
            </a:extLst>
          </p:cNvPr>
          <p:cNvSpPr/>
          <p:nvPr/>
        </p:nvSpPr>
        <p:spPr bwMode="auto">
          <a:xfrm>
            <a:off x="3317526" y="4569589"/>
            <a:ext cx="437948" cy="261676"/>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101" name="Rectangle 100">
            <a:extLst>
              <a:ext uri="{FF2B5EF4-FFF2-40B4-BE49-F238E27FC236}">
                <a16:creationId xmlns:a16="http://schemas.microsoft.com/office/drawing/2014/main" id="{C93AE59C-F388-3E66-1039-91CC5C86B5CF}"/>
              </a:ext>
            </a:extLst>
          </p:cNvPr>
          <p:cNvSpPr/>
          <p:nvPr/>
        </p:nvSpPr>
        <p:spPr bwMode="auto">
          <a:xfrm>
            <a:off x="3137536" y="450757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USB</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02" name="Straight Connector 101">
            <a:extLst>
              <a:ext uri="{FF2B5EF4-FFF2-40B4-BE49-F238E27FC236}">
                <a16:creationId xmlns:a16="http://schemas.microsoft.com/office/drawing/2014/main" id="{6A0E16B9-ABA0-2CE5-68DE-141111F93132}"/>
              </a:ext>
            </a:extLst>
          </p:cNvPr>
          <p:cNvCxnSpPr>
            <a:cxnSpLocks/>
          </p:cNvCxnSpPr>
          <p:nvPr/>
        </p:nvCxnSpPr>
        <p:spPr bwMode="auto">
          <a:xfrm>
            <a:off x="4263763" y="4167966"/>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7A5D7288-CFD9-1889-D22A-AF96F0F53D79}"/>
              </a:ext>
            </a:extLst>
          </p:cNvPr>
          <p:cNvCxnSpPr>
            <a:cxnSpLocks/>
          </p:cNvCxnSpPr>
          <p:nvPr/>
        </p:nvCxnSpPr>
        <p:spPr bwMode="auto">
          <a:xfrm flipH="1">
            <a:off x="3916022" y="4180386"/>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4" name="Rectangle 103">
            <a:extLst>
              <a:ext uri="{FF2B5EF4-FFF2-40B4-BE49-F238E27FC236}">
                <a16:creationId xmlns:a16="http://schemas.microsoft.com/office/drawing/2014/main" id="{93A0423D-77A9-0621-A4FD-157A424A99CB}"/>
              </a:ext>
            </a:extLst>
          </p:cNvPr>
          <p:cNvSpPr/>
          <p:nvPr/>
        </p:nvSpPr>
        <p:spPr bwMode="auto">
          <a:xfrm>
            <a:off x="4214104" y="408104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5" name="Rectangle 104">
            <a:extLst>
              <a:ext uri="{FF2B5EF4-FFF2-40B4-BE49-F238E27FC236}">
                <a16:creationId xmlns:a16="http://schemas.microsoft.com/office/drawing/2014/main" id="{DBD2AD54-ED33-14DF-53AB-43DEE90B4C41}"/>
              </a:ext>
            </a:extLst>
          </p:cNvPr>
          <p:cNvSpPr/>
          <p:nvPr/>
        </p:nvSpPr>
        <p:spPr bwMode="auto">
          <a:xfrm>
            <a:off x="2787845" y="3623891"/>
            <a:ext cx="770536"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DDR</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6" name="Rectangle 105">
            <a:extLst>
              <a:ext uri="{FF2B5EF4-FFF2-40B4-BE49-F238E27FC236}">
                <a16:creationId xmlns:a16="http://schemas.microsoft.com/office/drawing/2014/main" id="{5ADCC9C2-B92D-02A6-43EB-2B27FC6D8832}"/>
              </a:ext>
            </a:extLst>
          </p:cNvPr>
          <p:cNvSpPr/>
          <p:nvPr/>
        </p:nvSpPr>
        <p:spPr bwMode="auto">
          <a:xfrm>
            <a:off x="2073286" y="4087673"/>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7" name="Freeform: Shape 106">
            <a:extLst>
              <a:ext uri="{FF2B5EF4-FFF2-40B4-BE49-F238E27FC236}">
                <a16:creationId xmlns:a16="http://schemas.microsoft.com/office/drawing/2014/main" id="{6B8DB381-51B2-5B7D-E744-DA5787080A16}"/>
              </a:ext>
            </a:extLst>
          </p:cNvPr>
          <p:cNvSpPr/>
          <p:nvPr/>
        </p:nvSpPr>
        <p:spPr bwMode="auto">
          <a:xfrm>
            <a:off x="4522472" y="3623891"/>
            <a:ext cx="470814" cy="162118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Lst>
            <a:ahLst/>
            <a:cxnLst>
              <a:cxn ang="0">
                <a:pos x="connsiteX0" y="connsiteY0"/>
              </a:cxn>
              <a:cxn ang="0">
                <a:pos x="connsiteX1" y="connsiteY1"/>
              </a:cxn>
              <a:cxn ang="0">
                <a:pos x="connsiteX2" y="connsiteY2"/>
              </a:cxn>
            </a:cxnLst>
            <a:rect l="l" t="t" r="r" b="b"/>
            <a:pathLst>
              <a:path w="1170393" h="1866900">
                <a:moveTo>
                  <a:pt x="0" y="1866900"/>
                </a:moveTo>
                <a:cubicBezTo>
                  <a:pt x="828655" y="1700741"/>
                  <a:pt x="1192743" y="1344083"/>
                  <a:pt x="1169335" y="939800"/>
                </a:cubicBezTo>
                <a:cubicBezTo>
                  <a:pt x="1127345" y="535517"/>
                  <a:pt x="645295" y="164042"/>
                  <a:pt x="361291" y="0"/>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grpSp>
        <p:nvGrpSpPr>
          <p:cNvPr id="108" name="Group 107">
            <a:extLst>
              <a:ext uri="{FF2B5EF4-FFF2-40B4-BE49-F238E27FC236}">
                <a16:creationId xmlns:a16="http://schemas.microsoft.com/office/drawing/2014/main" id="{13C9A813-0A2B-B44D-31E9-76E923EA8879}"/>
              </a:ext>
            </a:extLst>
          </p:cNvPr>
          <p:cNvGrpSpPr/>
          <p:nvPr/>
        </p:nvGrpSpPr>
        <p:grpSpPr>
          <a:xfrm>
            <a:off x="2432684" y="3016252"/>
            <a:ext cx="764740" cy="456318"/>
            <a:chOff x="1472564" y="2851181"/>
            <a:chExt cx="764740" cy="456318"/>
          </a:xfrm>
          <a:solidFill>
            <a:schemeClr val="tx2">
              <a:lumMod val="50000"/>
              <a:lumOff val="50000"/>
            </a:schemeClr>
          </a:solidFill>
          <a:effectLst/>
        </p:grpSpPr>
        <p:sp>
          <p:nvSpPr>
            <p:cNvPr id="109" name="Rectangle: Rounded Corners 108">
              <a:extLst>
                <a:ext uri="{FF2B5EF4-FFF2-40B4-BE49-F238E27FC236}">
                  <a16:creationId xmlns:a16="http://schemas.microsoft.com/office/drawing/2014/main" id="{69F27F07-6FB1-93BF-F683-DB52C4BECD96}"/>
                </a:ext>
              </a:extLst>
            </p:cNvPr>
            <p:cNvSpPr/>
            <p:nvPr/>
          </p:nvSpPr>
          <p:spPr bwMode="auto">
            <a:xfrm>
              <a:off x="1472564"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0" name="Rectangle: Rounded Corners 109">
              <a:extLst>
                <a:ext uri="{FF2B5EF4-FFF2-40B4-BE49-F238E27FC236}">
                  <a16:creationId xmlns:a16="http://schemas.microsoft.com/office/drawing/2014/main" id="{D1E06A14-3EDF-CC88-A9B0-31A3DF217D3D}"/>
                </a:ext>
              </a:extLst>
            </p:cNvPr>
            <p:cNvSpPr/>
            <p:nvPr/>
          </p:nvSpPr>
          <p:spPr bwMode="auto">
            <a:xfrm>
              <a:off x="1677179"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1" name="Rectangle: Rounded Corners 110">
              <a:extLst>
                <a:ext uri="{FF2B5EF4-FFF2-40B4-BE49-F238E27FC236}">
                  <a16:creationId xmlns:a16="http://schemas.microsoft.com/office/drawing/2014/main" id="{4D811852-1A05-CD70-A1BC-8881D757F2AD}"/>
                </a:ext>
              </a:extLst>
            </p:cNvPr>
            <p:cNvSpPr/>
            <p:nvPr/>
          </p:nvSpPr>
          <p:spPr bwMode="auto">
            <a:xfrm>
              <a:off x="1887591"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2" name="Rectangle: Rounded Corners 111">
              <a:extLst>
                <a:ext uri="{FF2B5EF4-FFF2-40B4-BE49-F238E27FC236}">
                  <a16:creationId xmlns:a16="http://schemas.microsoft.com/office/drawing/2014/main" id="{AF9C8D02-D36F-9CE3-95E4-9F61445AC717}"/>
                </a:ext>
              </a:extLst>
            </p:cNvPr>
            <p:cNvSpPr/>
            <p:nvPr/>
          </p:nvSpPr>
          <p:spPr bwMode="auto">
            <a:xfrm>
              <a:off x="2100604" y="2852020"/>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grpSp>
      <p:sp>
        <p:nvSpPr>
          <p:cNvPr id="113" name="TextBox 112">
            <a:extLst>
              <a:ext uri="{FF2B5EF4-FFF2-40B4-BE49-F238E27FC236}">
                <a16:creationId xmlns:a16="http://schemas.microsoft.com/office/drawing/2014/main" id="{7DA6984C-BADE-189B-F19C-6276B33CC98D}"/>
              </a:ext>
            </a:extLst>
          </p:cNvPr>
          <p:cNvSpPr txBox="1"/>
          <p:nvPr/>
        </p:nvSpPr>
        <p:spPr>
          <a:xfrm>
            <a:off x="2336629" y="3075193"/>
            <a:ext cx="916312" cy="369332"/>
          </a:xfrm>
          <a:prstGeom prst="rect">
            <a:avLst/>
          </a:prstGeom>
          <a:noFill/>
        </p:spPr>
        <p:txBody>
          <a:bodyPr wrap="square">
            <a:spAutoFit/>
          </a:bodyPr>
          <a:lstStyle/>
          <a:p>
            <a:pPr algn="ctr"/>
            <a:r>
              <a:rPr lang="en-US" altLang="zh-CN"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Guest</a:t>
            </a:r>
            <a:endParaRPr lang="zh-CN" altLang="en-US" sz="18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4" name="TextBox 113">
            <a:extLst>
              <a:ext uri="{FF2B5EF4-FFF2-40B4-BE49-F238E27FC236}">
                <a16:creationId xmlns:a16="http://schemas.microsoft.com/office/drawing/2014/main" id="{19C7B21F-E355-FD9B-CDC8-F22307607DD3}"/>
              </a:ext>
            </a:extLst>
          </p:cNvPr>
          <p:cNvSpPr txBox="1"/>
          <p:nvPr/>
        </p:nvSpPr>
        <p:spPr>
          <a:xfrm>
            <a:off x="5114422" y="4107924"/>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①</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5" name="Freeform: Shape 114">
            <a:extLst>
              <a:ext uri="{FF2B5EF4-FFF2-40B4-BE49-F238E27FC236}">
                <a16:creationId xmlns:a16="http://schemas.microsoft.com/office/drawing/2014/main" id="{65863CA6-2062-B43D-A66C-D6B405F24EB5}"/>
              </a:ext>
            </a:extLst>
          </p:cNvPr>
          <p:cNvSpPr/>
          <p:nvPr/>
        </p:nvSpPr>
        <p:spPr bwMode="auto">
          <a:xfrm>
            <a:off x="2794785" y="2699615"/>
            <a:ext cx="1184542" cy="40064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799244 w 1799244"/>
              <a:gd name="connsiteY0" fmla="*/ 1264787 h 2336611"/>
              <a:gd name="connsiteX1" fmla="*/ 865915 w 1799244"/>
              <a:gd name="connsiteY1" fmla="*/ 3554 h 2336611"/>
              <a:gd name="connsiteX2" fmla="*/ 0 w 1799244"/>
              <a:gd name="connsiteY2" fmla="*/ 2336611 h 2336611"/>
            </a:gdLst>
            <a:ahLst/>
            <a:cxnLst>
              <a:cxn ang="0">
                <a:pos x="connsiteX0" y="connsiteY0"/>
              </a:cxn>
              <a:cxn ang="0">
                <a:pos x="connsiteX1" y="connsiteY1"/>
              </a:cxn>
              <a:cxn ang="0">
                <a:pos x="connsiteX2" y="connsiteY2"/>
              </a:cxn>
            </a:cxnLst>
            <a:rect l="l" t="t" r="r" b="b"/>
            <a:pathLst>
              <a:path w="1799244" h="2336611">
                <a:moveTo>
                  <a:pt x="1799244" y="1264787"/>
                </a:moveTo>
                <a:cubicBezTo>
                  <a:pt x="1701956" y="742221"/>
                  <a:pt x="1390877" y="-59948"/>
                  <a:pt x="865915" y="3554"/>
                </a:cubicBezTo>
                <a:cubicBezTo>
                  <a:pt x="428469" y="22507"/>
                  <a:pt x="158615" y="1208672"/>
                  <a:pt x="0" y="2336611"/>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17" name="TextBox 116">
            <a:extLst>
              <a:ext uri="{FF2B5EF4-FFF2-40B4-BE49-F238E27FC236}">
                <a16:creationId xmlns:a16="http://schemas.microsoft.com/office/drawing/2014/main" id="{4C80D99D-42CB-2956-2081-7BF8DDB1CCCE}"/>
              </a:ext>
            </a:extLst>
          </p:cNvPr>
          <p:cNvSpPr txBox="1"/>
          <p:nvPr/>
        </p:nvSpPr>
        <p:spPr>
          <a:xfrm>
            <a:off x="1346865" y="2883517"/>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③</a:t>
            </a:r>
            <a:endParaRPr lang="en-US" sz="2400" b="1" dirty="0">
              <a:solidFill>
                <a:srgbClr val="FF0000"/>
              </a:solidFill>
              <a:latin typeface="微软雅黑" panose="020B0503020204020204" pitchFamily="34" charset="-122"/>
              <a:ea typeface="微软雅黑" panose="020B0503020204020204" pitchFamily="34" charset="-122"/>
            </a:endParaRPr>
          </a:p>
        </p:txBody>
      </p:sp>
      <p:sp>
        <p:nvSpPr>
          <p:cNvPr id="118" name="Freeform: Shape 117">
            <a:extLst>
              <a:ext uri="{FF2B5EF4-FFF2-40B4-BE49-F238E27FC236}">
                <a16:creationId xmlns:a16="http://schemas.microsoft.com/office/drawing/2014/main" id="{0E07B3F4-CE5E-938B-5BA3-A2C01E090E7B}"/>
              </a:ext>
            </a:extLst>
          </p:cNvPr>
          <p:cNvSpPr/>
          <p:nvPr/>
        </p:nvSpPr>
        <p:spPr bwMode="auto">
          <a:xfrm>
            <a:off x="1866393" y="3013862"/>
            <a:ext cx="659711" cy="521268"/>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022553 w 1022553"/>
              <a:gd name="connsiteY0" fmla="*/ 1264787 h 3595782"/>
              <a:gd name="connsiteX1" fmla="*/ 89224 w 1022553"/>
              <a:gd name="connsiteY1" fmla="*/ 3554 h 3595782"/>
              <a:gd name="connsiteX2" fmla="*/ 814775 w 1022553"/>
              <a:gd name="connsiteY2" fmla="*/ 3595782 h 3595782"/>
              <a:gd name="connsiteX0" fmla="*/ 1022553 w 1022553"/>
              <a:gd name="connsiteY0" fmla="*/ 1266945 h 3597940"/>
              <a:gd name="connsiteX1" fmla="*/ 89224 w 1022553"/>
              <a:gd name="connsiteY1" fmla="*/ 5712 h 3597940"/>
              <a:gd name="connsiteX2" fmla="*/ 814775 w 1022553"/>
              <a:gd name="connsiteY2" fmla="*/ 3597940 h 3597940"/>
              <a:gd name="connsiteX0" fmla="*/ 1205877 w 1205877"/>
              <a:gd name="connsiteY0" fmla="*/ 202983 h 2533978"/>
              <a:gd name="connsiteX1" fmla="*/ 79643 w 1205877"/>
              <a:gd name="connsiteY1" fmla="*/ 1534159 h 2533978"/>
              <a:gd name="connsiteX2" fmla="*/ 998099 w 1205877"/>
              <a:gd name="connsiteY2" fmla="*/ 2533978 h 2533978"/>
              <a:gd name="connsiteX0" fmla="*/ 1205877 w 1205877"/>
              <a:gd name="connsiteY0" fmla="*/ 140888 h 2471883"/>
              <a:gd name="connsiteX1" fmla="*/ 79643 w 1205877"/>
              <a:gd name="connsiteY1" fmla="*/ 1472064 h 2471883"/>
              <a:gd name="connsiteX2" fmla="*/ 998099 w 1205877"/>
              <a:gd name="connsiteY2" fmla="*/ 2471883 h 2471883"/>
              <a:gd name="connsiteX0" fmla="*/ 958962 w 958962"/>
              <a:gd name="connsiteY0" fmla="*/ 176085 h 2507080"/>
              <a:gd name="connsiteX1" fmla="*/ 93149 w 958962"/>
              <a:gd name="connsiteY1" fmla="*/ 1025813 h 2507080"/>
              <a:gd name="connsiteX2" fmla="*/ 751184 w 958962"/>
              <a:gd name="connsiteY2" fmla="*/ 2507080 h 2507080"/>
              <a:gd name="connsiteX0" fmla="*/ 958962 w 958962"/>
              <a:gd name="connsiteY0" fmla="*/ 91192 h 2422187"/>
              <a:gd name="connsiteX1" fmla="*/ 93149 w 958962"/>
              <a:gd name="connsiteY1" fmla="*/ 940920 h 2422187"/>
              <a:gd name="connsiteX2" fmla="*/ 751184 w 958962"/>
              <a:gd name="connsiteY2" fmla="*/ 2422187 h 2422187"/>
              <a:gd name="connsiteX0" fmla="*/ 958962 w 958962"/>
              <a:gd name="connsiteY0" fmla="*/ 404229 h 2735224"/>
              <a:gd name="connsiteX1" fmla="*/ 93149 w 958962"/>
              <a:gd name="connsiteY1" fmla="*/ 1253957 h 2735224"/>
              <a:gd name="connsiteX2" fmla="*/ 751184 w 958962"/>
              <a:gd name="connsiteY2" fmla="*/ 2735224 h 2735224"/>
              <a:gd name="connsiteX0" fmla="*/ 866266 w 866266"/>
              <a:gd name="connsiteY0" fmla="*/ 404229 h 2735224"/>
              <a:gd name="connsiteX1" fmla="*/ 453 w 866266"/>
              <a:gd name="connsiteY1" fmla="*/ 1253957 h 2735224"/>
              <a:gd name="connsiteX2" fmla="*/ 658488 w 866266"/>
              <a:gd name="connsiteY2" fmla="*/ 2735224 h 2735224"/>
              <a:gd name="connsiteX0" fmla="*/ 866706 w 866706"/>
              <a:gd name="connsiteY0" fmla="*/ 404229 h 2879647"/>
              <a:gd name="connsiteX1" fmla="*/ 893 w 866706"/>
              <a:gd name="connsiteY1" fmla="*/ 1253957 h 2879647"/>
              <a:gd name="connsiteX2" fmla="*/ 658928 w 866706"/>
              <a:gd name="connsiteY2" fmla="*/ 2735224 h 2879647"/>
              <a:gd name="connsiteX0" fmla="*/ 866670 w 866670"/>
              <a:gd name="connsiteY0" fmla="*/ 404229 h 2973761"/>
              <a:gd name="connsiteX1" fmla="*/ 857 w 866670"/>
              <a:gd name="connsiteY1" fmla="*/ 1253957 h 2973761"/>
              <a:gd name="connsiteX2" fmla="*/ 658892 w 866670"/>
              <a:gd name="connsiteY2" fmla="*/ 2735224 h 2973761"/>
              <a:gd name="connsiteX0" fmla="*/ 866770 w 866770"/>
              <a:gd name="connsiteY0" fmla="*/ 404229 h 3391924"/>
              <a:gd name="connsiteX1" fmla="*/ 957 w 866770"/>
              <a:gd name="connsiteY1" fmla="*/ 1253957 h 3391924"/>
              <a:gd name="connsiteX2" fmla="*/ 610765 w 866770"/>
              <a:gd name="connsiteY2" fmla="*/ 3216672 h 3391924"/>
              <a:gd name="connsiteX0" fmla="*/ 867027 w 867027"/>
              <a:gd name="connsiteY0" fmla="*/ 404229 h 3263499"/>
              <a:gd name="connsiteX1" fmla="*/ 1214 w 867027"/>
              <a:gd name="connsiteY1" fmla="*/ 1253957 h 3263499"/>
              <a:gd name="connsiteX2" fmla="*/ 611022 w 867027"/>
              <a:gd name="connsiteY2" fmla="*/ 3216672 h 3263499"/>
              <a:gd name="connsiteX0" fmla="*/ 1002061 w 1002061"/>
              <a:gd name="connsiteY0" fmla="*/ 551213 h 3040138"/>
              <a:gd name="connsiteX1" fmla="*/ 1214 w 1002061"/>
              <a:gd name="connsiteY1" fmla="*/ 1030596 h 3040138"/>
              <a:gd name="connsiteX2" fmla="*/ 611022 w 1002061"/>
              <a:gd name="connsiteY2" fmla="*/ 2993311 h 3040138"/>
            </a:gdLst>
            <a:ahLst/>
            <a:cxnLst>
              <a:cxn ang="0">
                <a:pos x="connsiteX0" y="connsiteY0"/>
              </a:cxn>
              <a:cxn ang="0">
                <a:pos x="connsiteX1" y="connsiteY1"/>
              </a:cxn>
              <a:cxn ang="0">
                <a:pos x="connsiteX2" y="connsiteY2"/>
              </a:cxn>
            </a:cxnLst>
            <a:rect l="l" t="t" r="r" b="b"/>
            <a:pathLst>
              <a:path w="1002061" h="3040138">
                <a:moveTo>
                  <a:pt x="1002061" y="551213"/>
                </a:moveTo>
                <a:cubicBezTo>
                  <a:pt x="625061" y="-119489"/>
                  <a:pt x="-4314" y="-403180"/>
                  <a:pt x="1214" y="1030596"/>
                </a:cubicBezTo>
                <a:cubicBezTo>
                  <a:pt x="-21487" y="2530928"/>
                  <a:pt x="277729" y="3235645"/>
                  <a:pt x="611022" y="2993311"/>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19" name="Freeform: Shape 118">
            <a:extLst>
              <a:ext uri="{FF2B5EF4-FFF2-40B4-BE49-F238E27FC236}">
                <a16:creationId xmlns:a16="http://schemas.microsoft.com/office/drawing/2014/main" id="{90B69CCB-1211-F6C9-497E-8A4EF98406EC}"/>
              </a:ext>
            </a:extLst>
          </p:cNvPr>
          <p:cNvSpPr/>
          <p:nvPr/>
        </p:nvSpPr>
        <p:spPr bwMode="auto">
          <a:xfrm>
            <a:off x="1954636" y="3606802"/>
            <a:ext cx="472789" cy="161732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0 w 2945243"/>
              <a:gd name="connsiteY0" fmla="*/ 1007557 h 1007557"/>
              <a:gd name="connsiteX1" fmla="*/ 1169335 w 2945243"/>
              <a:gd name="connsiteY1" fmla="*/ 80457 h 1007557"/>
              <a:gd name="connsiteX2" fmla="*/ 2918530 w 2945243"/>
              <a:gd name="connsiteY2" fmla="*/ 771336 h 1007557"/>
              <a:gd name="connsiteX0" fmla="*/ 1593743 w 1776538"/>
              <a:gd name="connsiteY0" fmla="*/ 11211 h 1888500"/>
              <a:gd name="connsiteX1" fmla="*/ 630 w 1776538"/>
              <a:gd name="connsiteY1" fmla="*/ 1182787 h 1888500"/>
              <a:gd name="connsiteX2" fmla="*/ 1749825 w 1776538"/>
              <a:gd name="connsiteY2" fmla="*/ 1873666 h 1888500"/>
              <a:gd name="connsiteX0" fmla="*/ 1593743 w 1776538"/>
              <a:gd name="connsiteY0" fmla="*/ 0 h 1877289"/>
              <a:gd name="connsiteX1" fmla="*/ 630 w 1776538"/>
              <a:gd name="connsiteY1" fmla="*/ 1171576 h 1877289"/>
              <a:gd name="connsiteX2" fmla="*/ 1749825 w 1776538"/>
              <a:gd name="connsiteY2" fmla="*/ 1862455 h 1877289"/>
              <a:gd name="connsiteX0" fmla="*/ 1598026 w 1779939"/>
              <a:gd name="connsiteY0" fmla="*/ 0 h 1896449"/>
              <a:gd name="connsiteX1" fmla="*/ 4913 w 1779939"/>
              <a:gd name="connsiteY1" fmla="*/ 1171576 h 1896449"/>
              <a:gd name="connsiteX2" fmla="*/ 1754108 w 1779939"/>
              <a:gd name="connsiteY2" fmla="*/ 1862455 h 1896449"/>
              <a:gd name="connsiteX0" fmla="*/ 1602312 w 1784225"/>
              <a:gd name="connsiteY0" fmla="*/ 0 h 1896449"/>
              <a:gd name="connsiteX1" fmla="*/ 9199 w 1784225"/>
              <a:gd name="connsiteY1" fmla="*/ 1171576 h 1896449"/>
              <a:gd name="connsiteX2" fmla="*/ 1758394 w 1784225"/>
              <a:gd name="connsiteY2" fmla="*/ 1862455 h 1896449"/>
              <a:gd name="connsiteX0" fmla="*/ 1602312 w 1758394"/>
              <a:gd name="connsiteY0" fmla="*/ 0 h 1862455"/>
              <a:gd name="connsiteX1" fmla="*/ 9199 w 1758394"/>
              <a:gd name="connsiteY1" fmla="*/ 1171576 h 1862455"/>
              <a:gd name="connsiteX2" fmla="*/ 1758394 w 1758394"/>
              <a:gd name="connsiteY2" fmla="*/ 1862455 h 1862455"/>
              <a:gd name="connsiteX0" fmla="*/ 1602312 w 1758394"/>
              <a:gd name="connsiteY0" fmla="*/ 0 h 1862455"/>
              <a:gd name="connsiteX1" fmla="*/ 9199 w 1758394"/>
              <a:gd name="connsiteY1" fmla="*/ 1171576 h 1862455"/>
              <a:gd name="connsiteX2" fmla="*/ 1758394 w 1758394"/>
              <a:gd name="connsiteY2" fmla="*/ 1862455 h 1862455"/>
              <a:gd name="connsiteX0" fmla="*/ 1601868 w 1757950"/>
              <a:gd name="connsiteY0" fmla="*/ 0 h 1862455"/>
              <a:gd name="connsiteX1" fmla="*/ 8755 w 1757950"/>
              <a:gd name="connsiteY1" fmla="*/ 1171576 h 1862455"/>
              <a:gd name="connsiteX2" fmla="*/ 1757950 w 1757950"/>
              <a:gd name="connsiteY2" fmla="*/ 1862455 h 1862455"/>
              <a:gd name="connsiteX0" fmla="*/ 1593114 w 1749196"/>
              <a:gd name="connsiteY0" fmla="*/ 0 h 1862455"/>
              <a:gd name="connsiteX1" fmla="*/ 1 w 1749196"/>
              <a:gd name="connsiteY1" fmla="*/ 1171576 h 1862455"/>
              <a:gd name="connsiteX2" fmla="*/ 1749196 w 1749196"/>
              <a:gd name="connsiteY2" fmla="*/ 1862455 h 1862455"/>
            </a:gdLst>
            <a:ahLst/>
            <a:cxnLst>
              <a:cxn ang="0">
                <a:pos x="connsiteX0" y="connsiteY0"/>
              </a:cxn>
              <a:cxn ang="0">
                <a:pos x="connsiteX1" y="connsiteY1"/>
              </a:cxn>
              <a:cxn ang="0">
                <a:pos x="connsiteX2" y="connsiteY2"/>
              </a:cxn>
            </a:cxnLst>
            <a:rect l="l" t="t" r="r" b="b"/>
            <a:pathLst>
              <a:path w="1749196" h="1862455">
                <a:moveTo>
                  <a:pt x="1593114" y="0"/>
                </a:moveTo>
                <a:cubicBezTo>
                  <a:pt x="937940" y="236026"/>
                  <a:pt x="45795" y="676427"/>
                  <a:pt x="1" y="1171576"/>
                </a:cubicBezTo>
                <a:cubicBezTo>
                  <a:pt x="43538" y="1593601"/>
                  <a:pt x="1038718" y="1792497"/>
                  <a:pt x="1749196" y="1862455"/>
                </a:cubicBezTo>
              </a:path>
            </a:pathLst>
          </a:custGeom>
          <a:noFill/>
          <a:ln w="38100" algn="ctr">
            <a:solidFill>
              <a:srgbClr val="FF000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20" name="TextBox 119">
            <a:extLst>
              <a:ext uri="{FF2B5EF4-FFF2-40B4-BE49-F238E27FC236}">
                <a16:creationId xmlns:a16="http://schemas.microsoft.com/office/drawing/2014/main" id="{C3E64350-09D4-C45E-2110-F22400073AC0}"/>
              </a:ext>
            </a:extLst>
          </p:cNvPr>
          <p:cNvSpPr txBox="1"/>
          <p:nvPr/>
        </p:nvSpPr>
        <p:spPr>
          <a:xfrm>
            <a:off x="1524802" y="4569589"/>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④</a:t>
            </a:r>
            <a:endParaRPr lang="en-US" sz="2400" b="1" dirty="0">
              <a:solidFill>
                <a:srgbClr val="FF0000"/>
              </a:solidFill>
              <a:latin typeface="微软雅黑" panose="020B0503020204020204" pitchFamily="34" charset="-122"/>
              <a:ea typeface="微软雅黑" panose="020B0503020204020204" pitchFamily="34" charset="-122"/>
            </a:endParaRPr>
          </a:p>
        </p:txBody>
      </p:sp>
      <p:cxnSp>
        <p:nvCxnSpPr>
          <p:cNvPr id="121" name="Straight Connector 120">
            <a:extLst>
              <a:ext uri="{FF2B5EF4-FFF2-40B4-BE49-F238E27FC236}">
                <a16:creationId xmlns:a16="http://schemas.microsoft.com/office/drawing/2014/main" id="{7E2DD2D5-52C7-CDE7-C1B5-B388068BD99D}"/>
              </a:ext>
            </a:extLst>
          </p:cNvPr>
          <p:cNvCxnSpPr>
            <a:cxnSpLocks/>
            <a:stCxn id="125" idx="2"/>
            <a:endCxn id="126" idx="0"/>
          </p:cNvCxnSpPr>
          <p:nvPr/>
        </p:nvCxnSpPr>
        <p:spPr bwMode="auto">
          <a:xfrm>
            <a:off x="8159146" y="3624475"/>
            <a:ext cx="2627" cy="358733"/>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00CAE88E-4E3B-01D9-2FDA-74B14C005746}"/>
              </a:ext>
            </a:extLst>
          </p:cNvPr>
          <p:cNvCxnSpPr>
            <a:cxnSpLocks/>
            <a:endCxn id="130" idx="0"/>
          </p:cNvCxnSpPr>
          <p:nvPr/>
        </p:nvCxnSpPr>
        <p:spPr bwMode="auto">
          <a:xfrm>
            <a:off x="7400561" y="4170363"/>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645A0764-831A-C0C7-D2B9-862E3E88BCBB}"/>
              </a:ext>
            </a:extLst>
          </p:cNvPr>
          <p:cNvCxnSpPr>
            <a:cxnSpLocks/>
            <a:stCxn id="124" idx="0"/>
            <a:endCxn id="126" idx="2"/>
          </p:cNvCxnSpPr>
          <p:nvPr/>
        </p:nvCxnSpPr>
        <p:spPr bwMode="auto">
          <a:xfrm flipH="1" flipV="1">
            <a:off x="8161773" y="4413635"/>
            <a:ext cx="2645" cy="134169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24" name="Rectangle: Rounded Corners 123">
            <a:extLst>
              <a:ext uri="{FF2B5EF4-FFF2-40B4-BE49-F238E27FC236}">
                <a16:creationId xmlns:a16="http://schemas.microsoft.com/office/drawing/2014/main" id="{02CB3A67-B615-EB01-C1B1-39D37358B6F8}"/>
              </a:ext>
            </a:extLst>
          </p:cNvPr>
          <p:cNvSpPr/>
          <p:nvPr/>
        </p:nvSpPr>
        <p:spPr bwMode="auto">
          <a:xfrm>
            <a:off x="7748130" y="5755331"/>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25" name="Rectangle: Rounded Corners 124">
            <a:extLst>
              <a:ext uri="{FF2B5EF4-FFF2-40B4-BE49-F238E27FC236}">
                <a16:creationId xmlns:a16="http://schemas.microsoft.com/office/drawing/2014/main" id="{27936FE1-A05C-30E6-7647-491906F030A5}"/>
              </a:ext>
            </a:extLst>
          </p:cNvPr>
          <p:cNvSpPr/>
          <p:nvPr/>
        </p:nvSpPr>
        <p:spPr bwMode="auto">
          <a:xfrm>
            <a:off x="6946106" y="2864094"/>
            <a:ext cx="2426079" cy="760381"/>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Host mem</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126" name="Rectangle: Rounded Corners 125">
            <a:extLst>
              <a:ext uri="{FF2B5EF4-FFF2-40B4-BE49-F238E27FC236}">
                <a16:creationId xmlns:a16="http://schemas.microsoft.com/office/drawing/2014/main" id="{CE6FA992-12AB-CCF6-1A55-A4682663B662}"/>
              </a:ext>
            </a:extLst>
          </p:cNvPr>
          <p:cNvSpPr/>
          <p:nvPr/>
        </p:nvSpPr>
        <p:spPr bwMode="auto">
          <a:xfrm>
            <a:off x="7748130" y="3983208"/>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nvGrpSpPr>
          <p:cNvPr id="127" name="Group 126">
            <a:extLst>
              <a:ext uri="{FF2B5EF4-FFF2-40B4-BE49-F238E27FC236}">
                <a16:creationId xmlns:a16="http://schemas.microsoft.com/office/drawing/2014/main" id="{1AB87476-4CF7-482A-037D-C26E8E2B4D5C}"/>
              </a:ext>
            </a:extLst>
          </p:cNvPr>
          <p:cNvGrpSpPr/>
          <p:nvPr/>
        </p:nvGrpSpPr>
        <p:grpSpPr>
          <a:xfrm>
            <a:off x="6946811" y="4682814"/>
            <a:ext cx="892003" cy="844914"/>
            <a:chOff x="3248554" y="3034876"/>
            <a:chExt cx="892003" cy="844914"/>
          </a:xfrm>
        </p:grpSpPr>
        <p:sp>
          <p:nvSpPr>
            <p:cNvPr id="128" name="Rectangle: Rounded Corners 127">
              <a:extLst>
                <a:ext uri="{FF2B5EF4-FFF2-40B4-BE49-F238E27FC236}">
                  <a16:creationId xmlns:a16="http://schemas.microsoft.com/office/drawing/2014/main" id="{57FEE3DA-956F-D61A-9664-C3F2A8185406}"/>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29" name="Rectangle: Rounded Corners 128">
              <a:extLst>
                <a:ext uri="{FF2B5EF4-FFF2-40B4-BE49-F238E27FC236}">
                  <a16:creationId xmlns:a16="http://schemas.microsoft.com/office/drawing/2014/main" id="{A74E84E8-FAC1-C3DE-BB86-24B8320B846D}"/>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30" name="TextBox 129">
              <a:extLst>
                <a:ext uri="{FF2B5EF4-FFF2-40B4-BE49-F238E27FC236}">
                  <a16:creationId xmlns:a16="http://schemas.microsoft.com/office/drawing/2014/main" id="{6F04C1DE-87C9-654B-C266-0FC6685223D4}"/>
                </a:ext>
              </a:extLst>
            </p:cNvPr>
            <p:cNvSpPr txBox="1"/>
            <p:nvPr/>
          </p:nvSpPr>
          <p:spPr>
            <a:xfrm>
              <a:off x="3364444" y="3034876"/>
              <a:ext cx="675720"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grpSp>
        <p:nvGrpSpPr>
          <p:cNvPr id="131" name="Group 130">
            <a:extLst>
              <a:ext uri="{FF2B5EF4-FFF2-40B4-BE49-F238E27FC236}">
                <a16:creationId xmlns:a16="http://schemas.microsoft.com/office/drawing/2014/main" id="{7115FDFE-81A9-B2FA-26A5-09EEDCC53282}"/>
              </a:ext>
            </a:extLst>
          </p:cNvPr>
          <p:cNvGrpSpPr/>
          <p:nvPr/>
        </p:nvGrpSpPr>
        <p:grpSpPr>
          <a:xfrm>
            <a:off x="8471274" y="4685945"/>
            <a:ext cx="900911" cy="844914"/>
            <a:chOff x="3247571" y="3034876"/>
            <a:chExt cx="900911" cy="844914"/>
          </a:xfrm>
        </p:grpSpPr>
        <p:sp>
          <p:nvSpPr>
            <p:cNvPr id="132" name="Rectangle: Rounded Corners 131">
              <a:extLst>
                <a:ext uri="{FF2B5EF4-FFF2-40B4-BE49-F238E27FC236}">
                  <a16:creationId xmlns:a16="http://schemas.microsoft.com/office/drawing/2014/main" id="{74A1B47E-E074-C7B4-B5E2-A19BD59A8997}"/>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33" name="Rectangle: Rounded Corners 132">
              <a:extLst>
                <a:ext uri="{FF2B5EF4-FFF2-40B4-BE49-F238E27FC236}">
                  <a16:creationId xmlns:a16="http://schemas.microsoft.com/office/drawing/2014/main" id="{E4955AA8-31E6-09D4-49D9-CF076F9A3876}"/>
                </a:ext>
              </a:extLst>
            </p:cNvPr>
            <p:cNvSpPr/>
            <p:nvPr/>
          </p:nvSpPr>
          <p:spPr bwMode="auto">
            <a:xfrm>
              <a:off x="3413178" y="3411528"/>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34" name="TextBox 133">
              <a:extLst>
                <a:ext uri="{FF2B5EF4-FFF2-40B4-BE49-F238E27FC236}">
                  <a16:creationId xmlns:a16="http://schemas.microsoft.com/office/drawing/2014/main" id="{82AEFB73-1D81-6415-40FE-CA40B525CCB6}"/>
                </a:ext>
              </a:extLst>
            </p:cNvPr>
            <p:cNvSpPr txBox="1"/>
            <p:nvPr/>
          </p:nvSpPr>
          <p:spPr>
            <a:xfrm>
              <a:off x="3247571" y="3034876"/>
              <a:ext cx="900911" cy="400110"/>
            </a:xfrm>
            <a:prstGeom prst="rect">
              <a:avLst/>
            </a:prstGeom>
            <a:noFill/>
          </p:spPr>
          <p:txBody>
            <a:bodyPr wrap="square">
              <a:spAutoFit/>
            </a:bodyPr>
            <a:lstStyle/>
            <a:p>
              <a:pPr algn="ctr"/>
              <a:r>
                <a:rPr lang="en-US" altLang="zh-CN" sz="2000" dirty="0">
                  <a:ln w="0"/>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cxnSp>
        <p:nvCxnSpPr>
          <p:cNvPr id="135" name="Straight Connector 134">
            <a:extLst>
              <a:ext uri="{FF2B5EF4-FFF2-40B4-BE49-F238E27FC236}">
                <a16:creationId xmlns:a16="http://schemas.microsoft.com/office/drawing/2014/main" id="{ECF00B98-B162-7E49-638D-CC27F47688B3}"/>
              </a:ext>
            </a:extLst>
          </p:cNvPr>
          <p:cNvCxnSpPr>
            <a:cxnSpLocks/>
          </p:cNvCxnSpPr>
          <p:nvPr/>
        </p:nvCxnSpPr>
        <p:spPr bwMode="auto">
          <a:xfrm flipH="1">
            <a:off x="7389372" y="4182783"/>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6" name="Rectangle 135">
            <a:extLst>
              <a:ext uri="{FF2B5EF4-FFF2-40B4-BE49-F238E27FC236}">
                <a16:creationId xmlns:a16="http://schemas.microsoft.com/office/drawing/2014/main" id="{24ADA24D-2EA7-7270-A2A3-79BFE6CC2133}"/>
              </a:ext>
            </a:extLst>
          </p:cNvPr>
          <p:cNvSpPr/>
          <p:nvPr/>
        </p:nvSpPr>
        <p:spPr bwMode="auto">
          <a:xfrm>
            <a:off x="7978324" y="4569589"/>
            <a:ext cx="437948" cy="261676"/>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137" name="Rectangle 136">
            <a:extLst>
              <a:ext uri="{FF2B5EF4-FFF2-40B4-BE49-F238E27FC236}">
                <a16:creationId xmlns:a16="http://schemas.microsoft.com/office/drawing/2014/main" id="{AE52DD7E-F1F6-A5F4-A37C-4C903E92623D}"/>
              </a:ext>
            </a:extLst>
          </p:cNvPr>
          <p:cNvSpPr/>
          <p:nvPr/>
        </p:nvSpPr>
        <p:spPr bwMode="auto">
          <a:xfrm>
            <a:off x="7798334" y="450757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USB</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138" name="Straight Connector 137">
            <a:extLst>
              <a:ext uri="{FF2B5EF4-FFF2-40B4-BE49-F238E27FC236}">
                <a16:creationId xmlns:a16="http://schemas.microsoft.com/office/drawing/2014/main" id="{EEF968E0-4E33-D716-09F0-0FD08B0506B9}"/>
              </a:ext>
            </a:extLst>
          </p:cNvPr>
          <p:cNvCxnSpPr>
            <a:cxnSpLocks/>
          </p:cNvCxnSpPr>
          <p:nvPr/>
        </p:nvCxnSpPr>
        <p:spPr bwMode="auto">
          <a:xfrm>
            <a:off x="8924561" y="4167966"/>
            <a:ext cx="0" cy="5124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FAFA80BE-B459-D80D-8955-6E556556BABA}"/>
              </a:ext>
            </a:extLst>
          </p:cNvPr>
          <p:cNvCxnSpPr>
            <a:cxnSpLocks/>
          </p:cNvCxnSpPr>
          <p:nvPr/>
        </p:nvCxnSpPr>
        <p:spPr bwMode="auto">
          <a:xfrm flipH="1">
            <a:off x="8576820" y="4180386"/>
            <a:ext cx="35875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40" name="Rectangle 139">
            <a:extLst>
              <a:ext uri="{FF2B5EF4-FFF2-40B4-BE49-F238E27FC236}">
                <a16:creationId xmlns:a16="http://schemas.microsoft.com/office/drawing/2014/main" id="{B0FD8FB1-2E71-ACC8-C452-0BDEA592B333}"/>
              </a:ext>
            </a:extLst>
          </p:cNvPr>
          <p:cNvSpPr/>
          <p:nvPr/>
        </p:nvSpPr>
        <p:spPr bwMode="auto">
          <a:xfrm>
            <a:off x="8874902" y="408104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41" name="Rectangle 140">
            <a:extLst>
              <a:ext uri="{FF2B5EF4-FFF2-40B4-BE49-F238E27FC236}">
                <a16:creationId xmlns:a16="http://schemas.microsoft.com/office/drawing/2014/main" id="{F8DBB2B7-2A1A-4055-210B-58443AE7720C}"/>
              </a:ext>
            </a:extLst>
          </p:cNvPr>
          <p:cNvSpPr/>
          <p:nvPr/>
        </p:nvSpPr>
        <p:spPr bwMode="auto">
          <a:xfrm>
            <a:off x="7448643" y="3623891"/>
            <a:ext cx="770536"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DDR</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42" name="Rectangle 141">
            <a:extLst>
              <a:ext uri="{FF2B5EF4-FFF2-40B4-BE49-F238E27FC236}">
                <a16:creationId xmlns:a16="http://schemas.microsoft.com/office/drawing/2014/main" id="{509DD7A6-E060-D345-D714-230D7695A343}"/>
              </a:ext>
            </a:extLst>
          </p:cNvPr>
          <p:cNvSpPr/>
          <p:nvPr/>
        </p:nvSpPr>
        <p:spPr bwMode="auto">
          <a:xfrm>
            <a:off x="6734084" y="4087673"/>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143" name="Freeform: Shape 142">
            <a:extLst>
              <a:ext uri="{FF2B5EF4-FFF2-40B4-BE49-F238E27FC236}">
                <a16:creationId xmlns:a16="http://schemas.microsoft.com/office/drawing/2014/main" id="{D0689276-6142-7CA5-A35E-4D07CDEC0878}"/>
              </a:ext>
            </a:extLst>
          </p:cNvPr>
          <p:cNvSpPr/>
          <p:nvPr/>
        </p:nvSpPr>
        <p:spPr bwMode="auto">
          <a:xfrm>
            <a:off x="9183270" y="3623891"/>
            <a:ext cx="470814" cy="162118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Lst>
            <a:ahLst/>
            <a:cxnLst>
              <a:cxn ang="0">
                <a:pos x="connsiteX0" y="connsiteY0"/>
              </a:cxn>
              <a:cxn ang="0">
                <a:pos x="connsiteX1" y="connsiteY1"/>
              </a:cxn>
              <a:cxn ang="0">
                <a:pos x="connsiteX2" y="connsiteY2"/>
              </a:cxn>
            </a:cxnLst>
            <a:rect l="l" t="t" r="r" b="b"/>
            <a:pathLst>
              <a:path w="1170393" h="1866900">
                <a:moveTo>
                  <a:pt x="0" y="1866900"/>
                </a:moveTo>
                <a:cubicBezTo>
                  <a:pt x="828655" y="1700741"/>
                  <a:pt x="1192743" y="1344083"/>
                  <a:pt x="1169335" y="939800"/>
                </a:cubicBezTo>
                <a:cubicBezTo>
                  <a:pt x="1127345" y="535517"/>
                  <a:pt x="645295" y="164042"/>
                  <a:pt x="361291" y="0"/>
                </a:cubicBezTo>
              </a:path>
            </a:pathLst>
          </a:custGeom>
          <a:noFill/>
          <a:ln w="38100" algn="ctr">
            <a:solidFill>
              <a:srgbClr val="00B05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grpSp>
        <p:nvGrpSpPr>
          <p:cNvPr id="144" name="Group 143">
            <a:extLst>
              <a:ext uri="{FF2B5EF4-FFF2-40B4-BE49-F238E27FC236}">
                <a16:creationId xmlns:a16="http://schemas.microsoft.com/office/drawing/2014/main" id="{F818840B-BF4C-0A3E-BF72-8AEE8550F057}"/>
              </a:ext>
            </a:extLst>
          </p:cNvPr>
          <p:cNvGrpSpPr/>
          <p:nvPr/>
        </p:nvGrpSpPr>
        <p:grpSpPr>
          <a:xfrm>
            <a:off x="7093482" y="3016252"/>
            <a:ext cx="764740" cy="456318"/>
            <a:chOff x="1472564" y="2851181"/>
            <a:chExt cx="764740" cy="456318"/>
          </a:xfrm>
          <a:solidFill>
            <a:srgbClr val="4E95D9"/>
          </a:solidFill>
        </p:grpSpPr>
        <p:sp>
          <p:nvSpPr>
            <p:cNvPr id="145" name="Rectangle: Rounded Corners 144">
              <a:extLst>
                <a:ext uri="{FF2B5EF4-FFF2-40B4-BE49-F238E27FC236}">
                  <a16:creationId xmlns:a16="http://schemas.microsoft.com/office/drawing/2014/main" id="{0FB5DD21-826E-6AAD-CAFC-8AA3CA49CECB}"/>
                </a:ext>
              </a:extLst>
            </p:cNvPr>
            <p:cNvSpPr/>
            <p:nvPr/>
          </p:nvSpPr>
          <p:spPr bwMode="auto">
            <a:xfrm>
              <a:off x="1472564"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6" name="Rectangle: Rounded Corners 145">
              <a:extLst>
                <a:ext uri="{FF2B5EF4-FFF2-40B4-BE49-F238E27FC236}">
                  <a16:creationId xmlns:a16="http://schemas.microsoft.com/office/drawing/2014/main" id="{FC7EE0A5-4309-F4F9-94A2-5F9F14C25FB7}"/>
                </a:ext>
              </a:extLst>
            </p:cNvPr>
            <p:cNvSpPr/>
            <p:nvPr/>
          </p:nvSpPr>
          <p:spPr bwMode="auto">
            <a:xfrm>
              <a:off x="1677179"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7" name="Rectangle: Rounded Corners 146">
              <a:extLst>
                <a:ext uri="{FF2B5EF4-FFF2-40B4-BE49-F238E27FC236}">
                  <a16:creationId xmlns:a16="http://schemas.microsoft.com/office/drawing/2014/main" id="{89B5575D-77D7-CD4D-0C72-ABFFE8EF4192}"/>
                </a:ext>
              </a:extLst>
            </p:cNvPr>
            <p:cNvSpPr/>
            <p:nvPr/>
          </p:nvSpPr>
          <p:spPr bwMode="auto">
            <a:xfrm>
              <a:off x="1887591" y="2851181"/>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8" name="Rectangle: Rounded Corners 147">
              <a:extLst>
                <a:ext uri="{FF2B5EF4-FFF2-40B4-BE49-F238E27FC236}">
                  <a16:creationId xmlns:a16="http://schemas.microsoft.com/office/drawing/2014/main" id="{E3583A7C-1ABB-9080-4894-2B3619D8461C}"/>
                </a:ext>
              </a:extLst>
            </p:cNvPr>
            <p:cNvSpPr/>
            <p:nvPr/>
          </p:nvSpPr>
          <p:spPr bwMode="auto">
            <a:xfrm>
              <a:off x="2100604" y="2852020"/>
              <a:ext cx="136700" cy="455479"/>
            </a:xfrm>
            <a:prstGeom prst="roundRect">
              <a:avLst>
                <a:gd name="adj" fmla="val 7245"/>
              </a:avLst>
            </a:prstGeom>
            <a:grp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grpSp>
      <p:sp>
        <p:nvSpPr>
          <p:cNvPr id="149" name="TextBox 148">
            <a:extLst>
              <a:ext uri="{FF2B5EF4-FFF2-40B4-BE49-F238E27FC236}">
                <a16:creationId xmlns:a16="http://schemas.microsoft.com/office/drawing/2014/main" id="{CA44F343-84D7-0264-9931-24121C1ABC85}"/>
              </a:ext>
            </a:extLst>
          </p:cNvPr>
          <p:cNvSpPr txBox="1"/>
          <p:nvPr/>
        </p:nvSpPr>
        <p:spPr>
          <a:xfrm>
            <a:off x="7000767" y="3075193"/>
            <a:ext cx="916312" cy="369332"/>
          </a:xfrm>
          <a:prstGeom prst="rect">
            <a:avLst/>
          </a:prstGeom>
          <a:noFill/>
        </p:spPr>
        <p:txBody>
          <a:bodyPr wrap="square">
            <a:spAutoFit/>
          </a:bodyPr>
          <a:lstStyle/>
          <a:p>
            <a:pPr algn="ctr"/>
            <a:r>
              <a:rPr lang="en-US" altLang="zh-CN"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Guest</a:t>
            </a:r>
            <a:endParaRPr lang="zh-CN" altLang="en-US" sz="18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50" name="TextBox 149">
            <a:extLst>
              <a:ext uri="{FF2B5EF4-FFF2-40B4-BE49-F238E27FC236}">
                <a16:creationId xmlns:a16="http://schemas.microsoft.com/office/drawing/2014/main" id="{E8385B52-FBBD-536D-494E-554435B60ABA}"/>
              </a:ext>
            </a:extLst>
          </p:cNvPr>
          <p:cNvSpPr txBox="1"/>
          <p:nvPr/>
        </p:nvSpPr>
        <p:spPr>
          <a:xfrm>
            <a:off x="9775220" y="4107924"/>
            <a:ext cx="426992" cy="461665"/>
          </a:xfrm>
          <a:prstGeom prst="rect">
            <a:avLst/>
          </a:prstGeom>
          <a:noFill/>
        </p:spPr>
        <p:txBody>
          <a:bodyPr wrap="square">
            <a:spAutoFit/>
          </a:bodyPr>
          <a:lstStyle/>
          <a:p>
            <a:r>
              <a:rPr lang="zh-CN" altLang="en-US" sz="2400" b="1" dirty="0">
                <a:solidFill>
                  <a:srgbClr val="00B050"/>
                </a:solidFill>
                <a:latin typeface="微软雅黑" panose="020B0503020204020204" pitchFamily="34" charset="-122"/>
                <a:ea typeface="微软雅黑" panose="020B0503020204020204" pitchFamily="34" charset="-122"/>
              </a:rPr>
              <a:t>①</a:t>
            </a:r>
            <a:endParaRPr lang="en-US" sz="2400" b="1" dirty="0">
              <a:solidFill>
                <a:srgbClr val="00B050"/>
              </a:solidFill>
              <a:latin typeface="微软雅黑" panose="020B0503020204020204" pitchFamily="34" charset="-122"/>
              <a:ea typeface="微软雅黑" panose="020B0503020204020204" pitchFamily="34" charset="-122"/>
            </a:endParaRPr>
          </a:p>
        </p:txBody>
      </p:sp>
      <p:sp>
        <p:nvSpPr>
          <p:cNvPr id="151" name="Freeform: Shape 150">
            <a:extLst>
              <a:ext uri="{FF2B5EF4-FFF2-40B4-BE49-F238E27FC236}">
                <a16:creationId xmlns:a16="http://schemas.microsoft.com/office/drawing/2014/main" id="{FCF8DC29-A98A-7FAC-4857-16C2038C9D4E}"/>
              </a:ext>
            </a:extLst>
          </p:cNvPr>
          <p:cNvSpPr/>
          <p:nvPr/>
        </p:nvSpPr>
        <p:spPr bwMode="auto">
          <a:xfrm>
            <a:off x="6615434" y="3606802"/>
            <a:ext cx="472789" cy="161732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0 w 2945243"/>
              <a:gd name="connsiteY0" fmla="*/ 1007557 h 1007557"/>
              <a:gd name="connsiteX1" fmla="*/ 1169335 w 2945243"/>
              <a:gd name="connsiteY1" fmla="*/ 80457 h 1007557"/>
              <a:gd name="connsiteX2" fmla="*/ 2918530 w 2945243"/>
              <a:gd name="connsiteY2" fmla="*/ 771336 h 1007557"/>
              <a:gd name="connsiteX0" fmla="*/ 1593743 w 1776538"/>
              <a:gd name="connsiteY0" fmla="*/ 11211 h 1888500"/>
              <a:gd name="connsiteX1" fmla="*/ 630 w 1776538"/>
              <a:gd name="connsiteY1" fmla="*/ 1182787 h 1888500"/>
              <a:gd name="connsiteX2" fmla="*/ 1749825 w 1776538"/>
              <a:gd name="connsiteY2" fmla="*/ 1873666 h 1888500"/>
              <a:gd name="connsiteX0" fmla="*/ 1593743 w 1776538"/>
              <a:gd name="connsiteY0" fmla="*/ 0 h 1877289"/>
              <a:gd name="connsiteX1" fmla="*/ 630 w 1776538"/>
              <a:gd name="connsiteY1" fmla="*/ 1171576 h 1877289"/>
              <a:gd name="connsiteX2" fmla="*/ 1749825 w 1776538"/>
              <a:gd name="connsiteY2" fmla="*/ 1862455 h 1877289"/>
              <a:gd name="connsiteX0" fmla="*/ 1598026 w 1779939"/>
              <a:gd name="connsiteY0" fmla="*/ 0 h 1896449"/>
              <a:gd name="connsiteX1" fmla="*/ 4913 w 1779939"/>
              <a:gd name="connsiteY1" fmla="*/ 1171576 h 1896449"/>
              <a:gd name="connsiteX2" fmla="*/ 1754108 w 1779939"/>
              <a:gd name="connsiteY2" fmla="*/ 1862455 h 1896449"/>
              <a:gd name="connsiteX0" fmla="*/ 1602312 w 1784225"/>
              <a:gd name="connsiteY0" fmla="*/ 0 h 1896449"/>
              <a:gd name="connsiteX1" fmla="*/ 9199 w 1784225"/>
              <a:gd name="connsiteY1" fmla="*/ 1171576 h 1896449"/>
              <a:gd name="connsiteX2" fmla="*/ 1758394 w 1784225"/>
              <a:gd name="connsiteY2" fmla="*/ 1862455 h 1896449"/>
              <a:gd name="connsiteX0" fmla="*/ 1602312 w 1758394"/>
              <a:gd name="connsiteY0" fmla="*/ 0 h 1862455"/>
              <a:gd name="connsiteX1" fmla="*/ 9199 w 1758394"/>
              <a:gd name="connsiteY1" fmla="*/ 1171576 h 1862455"/>
              <a:gd name="connsiteX2" fmla="*/ 1758394 w 1758394"/>
              <a:gd name="connsiteY2" fmla="*/ 1862455 h 1862455"/>
              <a:gd name="connsiteX0" fmla="*/ 1602312 w 1758394"/>
              <a:gd name="connsiteY0" fmla="*/ 0 h 1862455"/>
              <a:gd name="connsiteX1" fmla="*/ 9199 w 1758394"/>
              <a:gd name="connsiteY1" fmla="*/ 1171576 h 1862455"/>
              <a:gd name="connsiteX2" fmla="*/ 1758394 w 1758394"/>
              <a:gd name="connsiteY2" fmla="*/ 1862455 h 1862455"/>
              <a:gd name="connsiteX0" fmla="*/ 1601868 w 1757950"/>
              <a:gd name="connsiteY0" fmla="*/ 0 h 1862455"/>
              <a:gd name="connsiteX1" fmla="*/ 8755 w 1757950"/>
              <a:gd name="connsiteY1" fmla="*/ 1171576 h 1862455"/>
              <a:gd name="connsiteX2" fmla="*/ 1757950 w 1757950"/>
              <a:gd name="connsiteY2" fmla="*/ 1862455 h 1862455"/>
              <a:gd name="connsiteX0" fmla="*/ 1593114 w 1749196"/>
              <a:gd name="connsiteY0" fmla="*/ 0 h 1862455"/>
              <a:gd name="connsiteX1" fmla="*/ 1 w 1749196"/>
              <a:gd name="connsiteY1" fmla="*/ 1171576 h 1862455"/>
              <a:gd name="connsiteX2" fmla="*/ 1749196 w 1749196"/>
              <a:gd name="connsiteY2" fmla="*/ 1862455 h 1862455"/>
            </a:gdLst>
            <a:ahLst/>
            <a:cxnLst>
              <a:cxn ang="0">
                <a:pos x="connsiteX0" y="connsiteY0"/>
              </a:cxn>
              <a:cxn ang="0">
                <a:pos x="connsiteX1" y="connsiteY1"/>
              </a:cxn>
              <a:cxn ang="0">
                <a:pos x="connsiteX2" y="connsiteY2"/>
              </a:cxn>
            </a:cxnLst>
            <a:rect l="l" t="t" r="r" b="b"/>
            <a:pathLst>
              <a:path w="1749196" h="1862455">
                <a:moveTo>
                  <a:pt x="1593114" y="0"/>
                </a:moveTo>
                <a:cubicBezTo>
                  <a:pt x="937940" y="236026"/>
                  <a:pt x="45795" y="676427"/>
                  <a:pt x="1" y="1171576"/>
                </a:cubicBezTo>
                <a:cubicBezTo>
                  <a:pt x="43538" y="1593601"/>
                  <a:pt x="1038718" y="1792497"/>
                  <a:pt x="1749196" y="1862455"/>
                </a:cubicBezTo>
              </a:path>
            </a:pathLst>
          </a:custGeom>
          <a:noFill/>
          <a:ln w="38100" algn="ctr">
            <a:solidFill>
              <a:srgbClr val="00B05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52" name="TextBox 151">
            <a:extLst>
              <a:ext uri="{FF2B5EF4-FFF2-40B4-BE49-F238E27FC236}">
                <a16:creationId xmlns:a16="http://schemas.microsoft.com/office/drawing/2014/main" id="{37BFF02B-5B95-16F0-91E2-7ED7764133FE}"/>
              </a:ext>
            </a:extLst>
          </p:cNvPr>
          <p:cNvSpPr txBox="1"/>
          <p:nvPr/>
        </p:nvSpPr>
        <p:spPr>
          <a:xfrm>
            <a:off x="6351755" y="3520347"/>
            <a:ext cx="426992" cy="461665"/>
          </a:xfrm>
          <a:prstGeom prst="rect">
            <a:avLst/>
          </a:prstGeom>
          <a:noFill/>
        </p:spPr>
        <p:txBody>
          <a:bodyPr wrap="square">
            <a:spAutoFit/>
          </a:bodyPr>
          <a:lstStyle/>
          <a:p>
            <a:r>
              <a:rPr lang="zh-CN" altLang="en-US" sz="2400" b="1" dirty="0">
                <a:solidFill>
                  <a:srgbClr val="00B050"/>
                </a:solidFill>
                <a:latin typeface="微软雅黑" panose="020B0503020204020204" pitchFamily="34" charset="-122"/>
                <a:ea typeface="微软雅黑" panose="020B0503020204020204" pitchFamily="34" charset="-122"/>
              </a:rPr>
              <a:t>②</a:t>
            </a:r>
            <a:endParaRPr lang="en-US" altLang="zh-CN" sz="2400" b="1" dirty="0">
              <a:solidFill>
                <a:srgbClr val="00B050"/>
              </a:solidFill>
              <a:latin typeface="微软雅黑" panose="020B0503020204020204" pitchFamily="34" charset="-122"/>
              <a:ea typeface="微软雅黑" panose="020B0503020204020204" pitchFamily="34" charset="-122"/>
            </a:endParaRPr>
          </a:p>
        </p:txBody>
      </p:sp>
      <p:grpSp>
        <p:nvGrpSpPr>
          <p:cNvPr id="153" name="Group 152">
            <a:extLst>
              <a:ext uri="{FF2B5EF4-FFF2-40B4-BE49-F238E27FC236}">
                <a16:creationId xmlns:a16="http://schemas.microsoft.com/office/drawing/2014/main" id="{6AAD041C-6FB6-C279-8E84-69A1B0E575B3}"/>
              </a:ext>
            </a:extLst>
          </p:cNvPr>
          <p:cNvGrpSpPr/>
          <p:nvPr/>
        </p:nvGrpSpPr>
        <p:grpSpPr>
          <a:xfrm>
            <a:off x="9232270" y="1392219"/>
            <a:ext cx="1434230" cy="849567"/>
            <a:chOff x="3148257" y="3030223"/>
            <a:chExt cx="992301" cy="849567"/>
          </a:xfrm>
        </p:grpSpPr>
        <p:sp>
          <p:nvSpPr>
            <p:cNvPr id="154" name="Rectangle: Rounded Corners 153">
              <a:extLst>
                <a:ext uri="{FF2B5EF4-FFF2-40B4-BE49-F238E27FC236}">
                  <a16:creationId xmlns:a16="http://schemas.microsoft.com/office/drawing/2014/main" id="{6FD70CE4-E991-63EE-EF9C-4411C824823C}"/>
                </a:ext>
              </a:extLst>
            </p:cNvPr>
            <p:cNvSpPr/>
            <p:nvPr/>
          </p:nvSpPr>
          <p:spPr bwMode="auto">
            <a:xfrm>
              <a:off x="3176501" y="3034876"/>
              <a:ext cx="964057"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155" name="Rectangle: Rounded Corners 154">
              <a:extLst>
                <a:ext uri="{FF2B5EF4-FFF2-40B4-BE49-F238E27FC236}">
                  <a16:creationId xmlns:a16="http://schemas.microsoft.com/office/drawing/2014/main" id="{601003EC-B4BF-FD95-BF1C-FBAB2A0978B6}"/>
                </a:ext>
              </a:extLst>
            </p:cNvPr>
            <p:cNvSpPr/>
            <p:nvPr/>
          </p:nvSpPr>
          <p:spPr bwMode="auto">
            <a:xfrm>
              <a:off x="3366470" y="3424109"/>
              <a:ext cx="555875" cy="30864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56" name="TextBox 155">
              <a:extLst>
                <a:ext uri="{FF2B5EF4-FFF2-40B4-BE49-F238E27FC236}">
                  <a16:creationId xmlns:a16="http://schemas.microsoft.com/office/drawing/2014/main" id="{1A2B022C-27F0-0411-D516-4E8165720E0F}"/>
                </a:ext>
              </a:extLst>
            </p:cNvPr>
            <p:cNvSpPr txBox="1"/>
            <p:nvPr/>
          </p:nvSpPr>
          <p:spPr>
            <a:xfrm>
              <a:off x="3148257" y="3030223"/>
              <a:ext cx="992301"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sp>
        <p:nvSpPr>
          <p:cNvPr id="157" name="Freeform: Shape 156">
            <a:extLst>
              <a:ext uri="{FF2B5EF4-FFF2-40B4-BE49-F238E27FC236}">
                <a16:creationId xmlns:a16="http://schemas.microsoft.com/office/drawing/2014/main" id="{E45355BF-4A2F-47FE-AEE8-3A17ADF28D30}"/>
              </a:ext>
            </a:extLst>
          </p:cNvPr>
          <p:cNvSpPr/>
          <p:nvPr/>
        </p:nvSpPr>
        <p:spPr bwMode="auto">
          <a:xfrm>
            <a:off x="9633138" y="2085090"/>
            <a:ext cx="656180" cy="367360"/>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022553 w 1022553"/>
              <a:gd name="connsiteY0" fmla="*/ 1264787 h 3595782"/>
              <a:gd name="connsiteX1" fmla="*/ 89224 w 1022553"/>
              <a:gd name="connsiteY1" fmla="*/ 3554 h 3595782"/>
              <a:gd name="connsiteX2" fmla="*/ 814775 w 1022553"/>
              <a:gd name="connsiteY2" fmla="*/ 3595782 h 3595782"/>
              <a:gd name="connsiteX0" fmla="*/ 1022553 w 1022553"/>
              <a:gd name="connsiteY0" fmla="*/ 1266945 h 3597940"/>
              <a:gd name="connsiteX1" fmla="*/ 89224 w 1022553"/>
              <a:gd name="connsiteY1" fmla="*/ 5712 h 3597940"/>
              <a:gd name="connsiteX2" fmla="*/ 814775 w 1022553"/>
              <a:gd name="connsiteY2" fmla="*/ 3597940 h 3597940"/>
              <a:gd name="connsiteX0" fmla="*/ 1205877 w 1205877"/>
              <a:gd name="connsiteY0" fmla="*/ 202983 h 2533978"/>
              <a:gd name="connsiteX1" fmla="*/ 79643 w 1205877"/>
              <a:gd name="connsiteY1" fmla="*/ 1534159 h 2533978"/>
              <a:gd name="connsiteX2" fmla="*/ 998099 w 1205877"/>
              <a:gd name="connsiteY2" fmla="*/ 2533978 h 2533978"/>
              <a:gd name="connsiteX0" fmla="*/ 1205877 w 1205877"/>
              <a:gd name="connsiteY0" fmla="*/ 140888 h 2471883"/>
              <a:gd name="connsiteX1" fmla="*/ 79643 w 1205877"/>
              <a:gd name="connsiteY1" fmla="*/ 1472064 h 2471883"/>
              <a:gd name="connsiteX2" fmla="*/ 998099 w 1205877"/>
              <a:gd name="connsiteY2" fmla="*/ 2471883 h 2471883"/>
              <a:gd name="connsiteX0" fmla="*/ 958962 w 958962"/>
              <a:gd name="connsiteY0" fmla="*/ 176085 h 2507080"/>
              <a:gd name="connsiteX1" fmla="*/ 93149 w 958962"/>
              <a:gd name="connsiteY1" fmla="*/ 1025813 h 2507080"/>
              <a:gd name="connsiteX2" fmla="*/ 751184 w 958962"/>
              <a:gd name="connsiteY2" fmla="*/ 2507080 h 2507080"/>
              <a:gd name="connsiteX0" fmla="*/ 958962 w 958962"/>
              <a:gd name="connsiteY0" fmla="*/ 91192 h 2422187"/>
              <a:gd name="connsiteX1" fmla="*/ 93149 w 958962"/>
              <a:gd name="connsiteY1" fmla="*/ 940920 h 2422187"/>
              <a:gd name="connsiteX2" fmla="*/ 751184 w 958962"/>
              <a:gd name="connsiteY2" fmla="*/ 2422187 h 2422187"/>
              <a:gd name="connsiteX0" fmla="*/ 958962 w 958962"/>
              <a:gd name="connsiteY0" fmla="*/ 404229 h 2735224"/>
              <a:gd name="connsiteX1" fmla="*/ 93149 w 958962"/>
              <a:gd name="connsiteY1" fmla="*/ 1253957 h 2735224"/>
              <a:gd name="connsiteX2" fmla="*/ 751184 w 958962"/>
              <a:gd name="connsiteY2" fmla="*/ 2735224 h 2735224"/>
              <a:gd name="connsiteX0" fmla="*/ 866266 w 866266"/>
              <a:gd name="connsiteY0" fmla="*/ 404229 h 2735224"/>
              <a:gd name="connsiteX1" fmla="*/ 453 w 866266"/>
              <a:gd name="connsiteY1" fmla="*/ 1253957 h 2735224"/>
              <a:gd name="connsiteX2" fmla="*/ 658488 w 866266"/>
              <a:gd name="connsiteY2" fmla="*/ 2735224 h 2735224"/>
              <a:gd name="connsiteX0" fmla="*/ 866706 w 866706"/>
              <a:gd name="connsiteY0" fmla="*/ 404229 h 2879647"/>
              <a:gd name="connsiteX1" fmla="*/ 893 w 866706"/>
              <a:gd name="connsiteY1" fmla="*/ 1253957 h 2879647"/>
              <a:gd name="connsiteX2" fmla="*/ 658928 w 866706"/>
              <a:gd name="connsiteY2" fmla="*/ 2735224 h 2879647"/>
              <a:gd name="connsiteX0" fmla="*/ 866670 w 866670"/>
              <a:gd name="connsiteY0" fmla="*/ 404229 h 2973761"/>
              <a:gd name="connsiteX1" fmla="*/ 857 w 866670"/>
              <a:gd name="connsiteY1" fmla="*/ 1253957 h 2973761"/>
              <a:gd name="connsiteX2" fmla="*/ 658892 w 866670"/>
              <a:gd name="connsiteY2" fmla="*/ 2735224 h 2973761"/>
              <a:gd name="connsiteX0" fmla="*/ 866770 w 866770"/>
              <a:gd name="connsiteY0" fmla="*/ 404229 h 3391924"/>
              <a:gd name="connsiteX1" fmla="*/ 957 w 866770"/>
              <a:gd name="connsiteY1" fmla="*/ 1253957 h 3391924"/>
              <a:gd name="connsiteX2" fmla="*/ 610765 w 866770"/>
              <a:gd name="connsiteY2" fmla="*/ 3216672 h 3391924"/>
              <a:gd name="connsiteX0" fmla="*/ 867027 w 867027"/>
              <a:gd name="connsiteY0" fmla="*/ 404229 h 3263499"/>
              <a:gd name="connsiteX1" fmla="*/ 1214 w 867027"/>
              <a:gd name="connsiteY1" fmla="*/ 1253957 h 3263499"/>
              <a:gd name="connsiteX2" fmla="*/ 611022 w 867027"/>
              <a:gd name="connsiteY2" fmla="*/ 3216672 h 3263499"/>
              <a:gd name="connsiteX0" fmla="*/ 1002061 w 1002061"/>
              <a:gd name="connsiteY0" fmla="*/ 551213 h 3040138"/>
              <a:gd name="connsiteX1" fmla="*/ 1214 w 1002061"/>
              <a:gd name="connsiteY1" fmla="*/ 1030596 h 3040138"/>
              <a:gd name="connsiteX2" fmla="*/ 611022 w 1002061"/>
              <a:gd name="connsiteY2" fmla="*/ 2993311 h 3040138"/>
              <a:gd name="connsiteX0" fmla="*/ 273893 w 632271"/>
              <a:gd name="connsiteY0" fmla="*/ 89221 h 6146244"/>
              <a:gd name="connsiteX1" fmla="*/ 22462 w 632271"/>
              <a:gd name="connsiteY1" fmla="*/ 4136702 h 6146244"/>
              <a:gd name="connsiteX2" fmla="*/ 632270 w 632271"/>
              <a:gd name="connsiteY2" fmla="*/ 6099417 h 6146244"/>
              <a:gd name="connsiteX0" fmla="*/ 1046402 w 1046401"/>
              <a:gd name="connsiteY0" fmla="*/ 320299 h 4621783"/>
              <a:gd name="connsiteX1" fmla="*/ 794971 w 1046401"/>
              <a:gd name="connsiteY1" fmla="*/ 4367780 h 4621783"/>
              <a:gd name="connsiteX2" fmla="*/ 65821 w 1046401"/>
              <a:gd name="connsiteY2" fmla="*/ 0 h 4621783"/>
              <a:gd name="connsiteX0" fmla="*/ 1059416 w 1059417"/>
              <a:gd name="connsiteY0" fmla="*/ 320299 h 3632555"/>
              <a:gd name="connsiteX1" fmla="*/ 598148 w 1059417"/>
              <a:gd name="connsiteY1" fmla="*/ 3331876 h 3632555"/>
              <a:gd name="connsiteX2" fmla="*/ 78835 w 1059417"/>
              <a:gd name="connsiteY2" fmla="*/ 0 h 3632555"/>
              <a:gd name="connsiteX0" fmla="*/ 1059416 w 1059415"/>
              <a:gd name="connsiteY0" fmla="*/ 320299 h 3632549"/>
              <a:gd name="connsiteX1" fmla="*/ 598148 w 1059415"/>
              <a:gd name="connsiteY1" fmla="*/ 3331876 h 3632549"/>
              <a:gd name="connsiteX2" fmla="*/ 78835 w 1059415"/>
              <a:gd name="connsiteY2" fmla="*/ 0 h 3632549"/>
              <a:gd name="connsiteX0" fmla="*/ 1059416 w 1059417"/>
              <a:gd name="connsiteY0" fmla="*/ 320299 h 3632555"/>
              <a:gd name="connsiteX1" fmla="*/ 598148 w 1059417"/>
              <a:gd name="connsiteY1" fmla="*/ 3331876 h 3632555"/>
              <a:gd name="connsiteX2" fmla="*/ 78835 w 1059417"/>
              <a:gd name="connsiteY2" fmla="*/ 0 h 3632555"/>
              <a:gd name="connsiteX0" fmla="*/ 1098053 w 1098053"/>
              <a:gd name="connsiteY0" fmla="*/ 320299 h 3331876"/>
              <a:gd name="connsiteX1" fmla="*/ 636785 w 1098053"/>
              <a:gd name="connsiteY1" fmla="*/ 3331876 h 3331876"/>
              <a:gd name="connsiteX2" fmla="*/ 117472 w 1098053"/>
              <a:gd name="connsiteY2" fmla="*/ 0 h 3331876"/>
              <a:gd name="connsiteX0" fmla="*/ 1094032 w 1094032"/>
              <a:gd name="connsiteY0" fmla="*/ 320299 h 3331882"/>
              <a:gd name="connsiteX1" fmla="*/ 632764 w 1094032"/>
              <a:gd name="connsiteY1" fmla="*/ 3331876 h 3331882"/>
              <a:gd name="connsiteX2" fmla="*/ 113451 w 1094032"/>
              <a:gd name="connsiteY2" fmla="*/ 0 h 3331882"/>
              <a:gd name="connsiteX0" fmla="*/ 1094032 w 1094032"/>
              <a:gd name="connsiteY0" fmla="*/ 320299 h 3331876"/>
              <a:gd name="connsiteX1" fmla="*/ 632764 w 1094032"/>
              <a:gd name="connsiteY1" fmla="*/ 3331876 h 3331876"/>
              <a:gd name="connsiteX2" fmla="*/ 113451 w 1094032"/>
              <a:gd name="connsiteY2" fmla="*/ 0 h 3331876"/>
              <a:gd name="connsiteX0" fmla="*/ 995103 w 995103"/>
              <a:gd name="connsiteY0" fmla="*/ 320299 h 3331882"/>
              <a:gd name="connsiteX1" fmla="*/ 533835 w 995103"/>
              <a:gd name="connsiteY1" fmla="*/ 3331876 h 3331882"/>
              <a:gd name="connsiteX2" fmla="*/ 14522 w 995103"/>
              <a:gd name="connsiteY2" fmla="*/ 0 h 3331882"/>
              <a:gd name="connsiteX0" fmla="*/ 996696 w 996696"/>
              <a:gd name="connsiteY0" fmla="*/ 320299 h 2372719"/>
              <a:gd name="connsiteX1" fmla="*/ 505451 w 996696"/>
              <a:gd name="connsiteY1" fmla="*/ 2372707 h 2372719"/>
              <a:gd name="connsiteX2" fmla="*/ 16115 w 996696"/>
              <a:gd name="connsiteY2" fmla="*/ 0 h 2372719"/>
              <a:gd name="connsiteX0" fmla="*/ 993386 w 993386"/>
              <a:gd name="connsiteY0" fmla="*/ 320299 h 2142516"/>
              <a:gd name="connsiteX1" fmla="*/ 572087 w 993386"/>
              <a:gd name="connsiteY1" fmla="*/ 2142505 h 2142516"/>
              <a:gd name="connsiteX2" fmla="*/ 12805 w 993386"/>
              <a:gd name="connsiteY2" fmla="*/ 0 h 2142516"/>
              <a:gd name="connsiteX0" fmla="*/ 993386 w 993386"/>
              <a:gd name="connsiteY0" fmla="*/ 320299 h 2142516"/>
              <a:gd name="connsiteX1" fmla="*/ 572087 w 993386"/>
              <a:gd name="connsiteY1" fmla="*/ 2142505 h 2142516"/>
              <a:gd name="connsiteX2" fmla="*/ 12805 w 993386"/>
              <a:gd name="connsiteY2" fmla="*/ 0 h 2142516"/>
              <a:gd name="connsiteX0" fmla="*/ 993386 w 995516"/>
              <a:gd name="connsiteY0" fmla="*/ 320299 h 2142516"/>
              <a:gd name="connsiteX1" fmla="*/ 572087 w 995516"/>
              <a:gd name="connsiteY1" fmla="*/ 2142505 h 2142516"/>
              <a:gd name="connsiteX2" fmla="*/ 12805 w 995516"/>
              <a:gd name="connsiteY2" fmla="*/ 0 h 2142516"/>
              <a:gd name="connsiteX0" fmla="*/ 993386 w 995631"/>
              <a:gd name="connsiteY0" fmla="*/ 320299 h 2142516"/>
              <a:gd name="connsiteX1" fmla="*/ 572087 w 995631"/>
              <a:gd name="connsiteY1" fmla="*/ 2142505 h 2142516"/>
              <a:gd name="connsiteX2" fmla="*/ 12805 w 995631"/>
              <a:gd name="connsiteY2" fmla="*/ 0 h 2142516"/>
              <a:gd name="connsiteX0" fmla="*/ 993386 w 993386"/>
              <a:gd name="connsiteY0" fmla="*/ 320299 h 2142516"/>
              <a:gd name="connsiteX1" fmla="*/ 572087 w 993386"/>
              <a:gd name="connsiteY1" fmla="*/ 2142505 h 2142516"/>
              <a:gd name="connsiteX2" fmla="*/ 12805 w 993386"/>
              <a:gd name="connsiteY2" fmla="*/ 0 h 2142516"/>
              <a:gd name="connsiteX0" fmla="*/ 996697 w 996697"/>
              <a:gd name="connsiteY0" fmla="*/ 320299 h 2142516"/>
              <a:gd name="connsiteX1" fmla="*/ 505452 w 996697"/>
              <a:gd name="connsiteY1" fmla="*/ 2142504 h 2142516"/>
              <a:gd name="connsiteX2" fmla="*/ 16116 w 996697"/>
              <a:gd name="connsiteY2" fmla="*/ 0 h 2142516"/>
            </a:gdLst>
            <a:ahLst/>
            <a:cxnLst>
              <a:cxn ang="0">
                <a:pos x="connsiteX0" y="connsiteY0"/>
              </a:cxn>
              <a:cxn ang="0">
                <a:pos x="connsiteX1" y="connsiteY1"/>
              </a:cxn>
              <a:cxn ang="0">
                <a:pos x="connsiteX2" y="connsiteY2"/>
              </a:cxn>
            </a:cxnLst>
            <a:rect l="l" t="t" r="r" b="b"/>
            <a:pathLst>
              <a:path w="996697" h="2142516">
                <a:moveTo>
                  <a:pt x="996697" y="320299"/>
                </a:moveTo>
                <a:cubicBezTo>
                  <a:pt x="989409" y="1337731"/>
                  <a:pt x="799692" y="2128290"/>
                  <a:pt x="505452" y="2142504"/>
                </a:cubicBezTo>
                <a:cubicBezTo>
                  <a:pt x="123032" y="2146534"/>
                  <a:pt x="-57379" y="1163133"/>
                  <a:pt x="16116" y="0"/>
                </a:cubicBezTo>
              </a:path>
            </a:pathLst>
          </a:custGeom>
          <a:noFill/>
          <a:ln w="38100" algn="ctr">
            <a:solidFill>
              <a:srgbClr val="00B05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
        <p:nvSpPr>
          <p:cNvPr id="158" name="TextBox 157">
            <a:extLst>
              <a:ext uri="{FF2B5EF4-FFF2-40B4-BE49-F238E27FC236}">
                <a16:creationId xmlns:a16="http://schemas.microsoft.com/office/drawing/2014/main" id="{734330A2-EFBE-DE46-35B8-5598EACEC448}"/>
              </a:ext>
            </a:extLst>
          </p:cNvPr>
          <p:cNvSpPr txBox="1"/>
          <p:nvPr/>
        </p:nvSpPr>
        <p:spPr>
          <a:xfrm>
            <a:off x="10052575" y="2352849"/>
            <a:ext cx="426992" cy="461665"/>
          </a:xfrm>
          <a:prstGeom prst="rect">
            <a:avLst/>
          </a:prstGeom>
          <a:noFill/>
        </p:spPr>
        <p:txBody>
          <a:bodyPr wrap="square">
            <a:spAutoFit/>
          </a:bodyPr>
          <a:lstStyle/>
          <a:p>
            <a:r>
              <a:rPr lang="zh-CN" altLang="en-US" sz="2400" b="1" dirty="0">
                <a:solidFill>
                  <a:srgbClr val="00B050"/>
                </a:solidFill>
                <a:latin typeface="微软雅黑" panose="020B0503020204020204" pitchFamily="34" charset="-122"/>
                <a:ea typeface="微软雅黑" panose="020B0503020204020204" pitchFamily="34" charset="-122"/>
              </a:rPr>
              <a:t>①</a:t>
            </a:r>
            <a:endParaRPr lang="en-US" sz="2400" b="1" dirty="0">
              <a:solidFill>
                <a:srgbClr val="00B050"/>
              </a:solidFill>
              <a:latin typeface="微软雅黑" panose="020B0503020204020204" pitchFamily="34" charset="-122"/>
              <a:ea typeface="微软雅黑" panose="020B0503020204020204" pitchFamily="34" charset="-122"/>
            </a:endParaRPr>
          </a:p>
        </p:txBody>
      </p:sp>
      <p:cxnSp>
        <p:nvCxnSpPr>
          <p:cNvPr id="160" name="Straight Connector 159">
            <a:extLst>
              <a:ext uri="{FF2B5EF4-FFF2-40B4-BE49-F238E27FC236}">
                <a16:creationId xmlns:a16="http://schemas.microsoft.com/office/drawing/2014/main" id="{ED6F0DE9-4E01-64C9-BA54-2BE52149F586}"/>
              </a:ext>
            </a:extLst>
          </p:cNvPr>
          <p:cNvCxnSpPr/>
          <p:nvPr/>
        </p:nvCxnSpPr>
        <p:spPr bwMode="auto">
          <a:xfrm>
            <a:off x="8557336" y="2124393"/>
            <a:ext cx="2001586" cy="1223625"/>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61" name="TextBox 160">
            <a:extLst>
              <a:ext uri="{FF2B5EF4-FFF2-40B4-BE49-F238E27FC236}">
                <a16:creationId xmlns:a16="http://schemas.microsoft.com/office/drawing/2014/main" id="{84C66272-3958-1551-1783-ED8FE4DEC939}"/>
              </a:ext>
            </a:extLst>
          </p:cNvPr>
          <p:cNvSpPr txBox="1"/>
          <p:nvPr/>
        </p:nvSpPr>
        <p:spPr>
          <a:xfrm>
            <a:off x="1200230" y="2463577"/>
            <a:ext cx="1952472" cy="369332"/>
          </a:xfrm>
          <a:prstGeom prst="rect">
            <a:avLst/>
          </a:prstGeom>
          <a:noFill/>
        </p:spPr>
        <p:txBody>
          <a:bodyPr wrap="square">
            <a:spAutoFit/>
          </a:bodyPr>
          <a:lstStyle/>
          <a:p>
            <a:r>
              <a:rPr lang="en-US" altLang="zh-CN" sz="1800" b="1" kern="1200" dirty="0">
                <a:solidFill>
                  <a:srgbClr val="FF0000"/>
                </a:solidFill>
                <a:effectLst/>
                <a:latin typeface="Microsoft YaHei" panose="020B0503020204020204" pitchFamily="34" charset="-122"/>
                <a:ea typeface="Microsoft YaHei" panose="020B0503020204020204" pitchFamily="34" charset="-122"/>
                <a:cs typeface="Microsoft YaHei" panose="020B0503020204020204" pitchFamily="34" charset="-122"/>
              </a:rPr>
              <a:t>Guest involved</a:t>
            </a:r>
            <a:endParaRPr lang="zh-CN" altLang="en-US" b="1" dirty="0">
              <a:solidFill>
                <a:srgbClr val="FF0000"/>
              </a:solidFill>
            </a:endParaRPr>
          </a:p>
        </p:txBody>
      </p:sp>
      <p:sp>
        <p:nvSpPr>
          <p:cNvPr id="162" name="TextBox 161">
            <a:extLst>
              <a:ext uri="{FF2B5EF4-FFF2-40B4-BE49-F238E27FC236}">
                <a16:creationId xmlns:a16="http://schemas.microsoft.com/office/drawing/2014/main" id="{C74C4526-DA65-FBDD-FC40-5D5B3A48303B}"/>
              </a:ext>
            </a:extLst>
          </p:cNvPr>
          <p:cNvSpPr txBox="1"/>
          <p:nvPr/>
        </p:nvSpPr>
        <p:spPr>
          <a:xfrm>
            <a:off x="6008204" y="2458878"/>
            <a:ext cx="2783299" cy="369332"/>
          </a:xfrm>
          <a:prstGeom prst="rect">
            <a:avLst/>
          </a:prstGeom>
          <a:noFill/>
        </p:spPr>
        <p:txBody>
          <a:bodyPr wrap="square">
            <a:spAutoFit/>
          </a:bodyPr>
          <a:lstStyle/>
          <a:p>
            <a:r>
              <a:rPr lang="en-US" altLang="zh-CN" sz="1800" b="1" kern="1200" dirty="0">
                <a:solidFill>
                  <a:srgbClr val="00B050"/>
                </a:solidFill>
                <a:effectLst/>
                <a:latin typeface="Microsoft YaHei" panose="020B0503020204020204" pitchFamily="34" charset="-122"/>
                <a:ea typeface="Microsoft YaHei" panose="020B0503020204020204" pitchFamily="34" charset="-122"/>
                <a:cs typeface="Microsoft YaHei" panose="020B0503020204020204" pitchFamily="34" charset="-122"/>
              </a:rPr>
              <a:t>No guest involvement</a:t>
            </a:r>
            <a:endParaRPr lang="zh-CN" altLang="en-US" b="1" dirty="0">
              <a:solidFill>
                <a:srgbClr val="00B050"/>
              </a:solidFill>
            </a:endParaRPr>
          </a:p>
        </p:txBody>
      </p:sp>
      <p:sp>
        <p:nvSpPr>
          <p:cNvPr id="163" name="TextBox 162">
            <a:extLst>
              <a:ext uri="{FF2B5EF4-FFF2-40B4-BE49-F238E27FC236}">
                <a16:creationId xmlns:a16="http://schemas.microsoft.com/office/drawing/2014/main" id="{807C6DD6-2EA6-A33D-947F-58866F64DBB5}"/>
              </a:ext>
            </a:extLst>
          </p:cNvPr>
          <p:cNvSpPr txBox="1"/>
          <p:nvPr/>
        </p:nvSpPr>
        <p:spPr>
          <a:xfrm>
            <a:off x="9108458" y="975775"/>
            <a:ext cx="2723903" cy="369332"/>
          </a:xfrm>
          <a:prstGeom prst="rect">
            <a:avLst/>
          </a:prstGeom>
          <a:noFill/>
        </p:spPr>
        <p:txBody>
          <a:bodyPr wrap="square">
            <a:spAutoFit/>
          </a:bodyPr>
          <a:lstStyle/>
          <a:p>
            <a:r>
              <a:rPr lang="en-US" altLang="zh-CN" b="1" dirty="0">
                <a:solidFill>
                  <a:srgbClr val="00B050"/>
                </a:solidFill>
                <a:latin typeface="Microsoft YaHei" panose="020B0503020204020204" pitchFamily="34" charset="-122"/>
                <a:ea typeface="Microsoft YaHei" panose="020B0503020204020204" pitchFamily="34" charset="-122"/>
                <a:cs typeface="Microsoft YaHei" panose="020B0503020204020204" pitchFamily="34" charset="-122"/>
              </a:rPr>
              <a:t>Special case: In-</a:t>
            </a:r>
            <a:r>
              <a:rPr lang="en-US" altLang="zh-CN" sz="1800" b="1" kern="1200" dirty="0">
                <a:solidFill>
                  <a:srgbClr val="00B050"/>
                </a:solidFill>
                <a:effectLst/>
                <a:latin typeface="Microsoft YaHei" panose="020B0503020204020204" pitchFamily="34" charset="-122"/>
                <a:ea typeface="Microsoft YaHei" panose="020B0503020204020204" pitchFamily="34" charset="-122"/>
                <a:cs typeface="Microsoft YaHei" panose="020B0503020204020204" pitchFamily="34" charset="-122"/>
              </a:rPr>
              <a:t>GPU</a:t>
            </a:r>
            <a:endParaRPr lang="zh-CN" altLang="en-US" b="1" dirty="0">
              <a:solidFill>
                <a:srgbClr val="00B050"/>
              </a:solidFill>
            </a:endParaRPr>
          </a:p>
        </p:txBody>
      </p:sp>
      <p:sp>
        <p:nvSpPr>
          <p:cNvPr id="8" name="TextBox 7">
            <a:extLst>
              <a:ext uri="{FF2B5EF4-FFF2-40B4-BE49-F238E27FC236}">
                <a16:creationId xmlns:a16="http://schemas.microsoft.com/office/drawing/2014/main" id="{35097A6B-4617-1112-FD7C-59FEFFEEC882}"/>
              </a:ext>
            </a:extLst>
          </p:cNvPr>
          <p:cNvSpPr txBox="1"/>
          <p:nvPr/>
        </p:nvSpPr>
        <p:spPr>
          <a:xfrm>
            <a:off x="1478364" y="6346669"/>
            <a:ext cx="3815284"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Old architecture: 4 memory copies</a:t>
            </a:r>
          </a:p>
        </p:txBody>
      </p:sp>
      <p:sp>
        <p:nvSpPr>
          <p:cNvPr id="9" name="TextBox 8">
            <a:extLst>
              <a:ext uri="{FF2B5EF4-FFF2-40B4-BE49-F238E27FC236}">
                <a16:creationId xmlns:a16="http://schemas.microsoft.com/office/drawing/2014/main" id="{28D98035-AF0B-027F-1023-B1723B8E36A8}"/>
              </a:ext>
            </a:extLst>
          </p:cNvPr>
          <p:cNvSpPr txBox="1"/>
          <p:nvPr/>
        </p:nvSpPr>
        <p:spPr>
          <a:xfrm>
            <a:off x="6417011" y="6329086"/>
            <a:ext cx="395254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Our architecture: </a:t>
            </a:r>
            <a:r>
              <a:rPr lang="zh-CN" altLang="en-US" sz="2000" dirty="0">
                <a:latin typeface="Calibri" panose="020F0502020204030204" pitchFamily="34" charset="0"/>
                <a:ea typeface="微软雅黑" panose="020B0503020204020204" pitchFamily="34" charset="-122"/>
                <a:cs typeface="Calibri" panose="020F0502020204030204" pitchFamily="34" charset="0"/>
              </a:rPr>
              <a:t>≤</a:t>
            </a:r>
            <a:r>
              <a:rPr lang="en-US" sz="2000" dirty="0">
                <a:latin typeface="Calibri" panose="020F0502020204030204" pitchFamily="34" charset="0"/>
                <a:ea typeface="Calibri" panose="020F0502020204030204" pitchFamily="34" charset="0"/>
                <a:cs typeface="Calibri" panose="020F0502020204030204" pitchFamily="34" charset="0"/>
              </a:rPr>
              <a:t>2 memory copies</a:t>
            </a:r>
          </a:p>
        </p:txBody>
      </p:sp>
      <p:sp>
        <p:nvSpPr>
          <p:cNvPr id="5" name="TextBox 4">
            <a:extLst>
              <a:ext uri="{FF2B5EF4-FFF2-40B4-BE49-F238E27FC236}">
                <a16:creationId xmlns:a16="http://schemas.microsoft.com/office/drawing/2014/main" id="{8E67E412-7176-B3B9-6398-77208343CB41}"/>
              </a:ext>
            </a:extLst>
          </p:cNvPr>
          <p:cNvSpPr txBox="1"/>
          <p:nvPr/>
        </p:nvSpPr>
        <p:spPr>
          <a:xfrm>
            <a:off x="3768195" y="2414101"/>
            <a:ext cx="426992" cy="461665"/>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②</a:t>
            </a:r>
            <a:endParaRPr lang="en-US" sz="24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26587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F39A7-0AEC-72E9-ABD0-6B2B84A67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BF8C5-B60C-81E6-ECF0-50FCC14F3386}"/>
              </a:ext>
            </a:extLst>
          </p:cNvPr>
          <p:cNvSpPr>
            <a:spLocks noGrp="1"/>
          </p:cNvSpPr>
          <p:nvPr>
            <p:ph type="title"/>
          </p:nvPr>
        </p:nvSpPr>
        <p:spPr/>
        <p:txBody>
          <a:bodyPr/>
          <a:lstStyle/>
          <a:p>
            <a:r>
              <a:rPr lang="en-US" dirty="0" err="1"/>
              <a:t>vSoC</a:t>
            </a:r>
            <a:r>
              <a:rPr lang="en-US" dirty="0"/>
              <a:t> &gt; Prefetch Engine</a:t>
            </a:r>
          </a:p>
        </p:txBody>
      </p:sp>
      <p:sp>
        <p:nvSpPr>
          <p:cNvPr id="4" name="Slide Number Placeholder 3">
            <a:extLst>
              <a:ext uri="{FF2B5EF4-FFF2-40B4-BE49-F238E27FC236}">
                <a16:creationId xmlns:a16="http://schemas.microsoft.com/office/drawing/2014/main" id="{FE4E583C-8D02-C230-C164-84C87F0BF2F4}"/>
              </a:ext>
            </a:extLst>
          </p:cNvPr>
          <p:cNvSpPr>
            <a:spLocks noGrp="1"/>
          </p:cNvSpPr>
          <p:nvPr>
            <p:ph type="sldNum" sz="quarter" idx="12"/>
          </p:nvPr>
        </p:nvSpPr>
        <p:spPr/>
        <p:txBody>
          <a:bodyPr/>
          <a:lstStyle/>
          <a:p>
            <a:fld id="{F41F4269-D139-4578-AC59-C34B7105CC79}" type="slidenum">
              <a:rPr lang="en-US" smtClean="0"/>
              <a:t>25</a:t>
            </a:fld>
            <a:endParaRPr lang="en-US" dirty="0"/>
          </a:p>
        </p:txBody>
      </p:sp>
      <p:sp>
        <p:nvSpPr>
          <p:cNvPr id="15" name="Content Placeholder 14">
            <a:extLst>
              <a:ext uri="{FF2B5EF4-FFF2-40B4-BE49-F238E27FC236}">
                <a16:creationId xmlns:a16="http://schemas.microsoft.com/office/drawing/2014/main" id="{76D65845-975B-761F-4D97-1B677F0B79F1}"/>
              </a:ext>
            </a:extLst>
          </p:cNvPr>
          <p:cNvSpPr>
            <a:spLocks noGrp="1"/>
          </p:cNvSpPr>
          <p:nvPr>
            <p:ph idx="1"/>
          </p:nvPr>
        </p:nvSpPr>
        <p:spPr/>
        <p:txBody>
          <a:bodyPr/>
          <a:lstStyle/>
          <a:p>
            <a:r>
              <a:rPr lang="en-US" dirty="0"/>
              <a:t>Decides when to perform coherence maintenances</a:t>
            </a:r>
          </a:p>
          <a:p>
            <a:r>
              <a:rPr lang="en-US" dirty="0"/>
              <a:t>Provides a robust coherence protocol based on prefetch</a:t>
            </a:r>
          </a:p>
        </p:txBody>
      </p:sp>
      <p:pic>
        <p:nvPicPr>
          <p:cNvPr id="16" name="Picture 15">
            <a:extLst>
              <a:ext uri="{FF2B5EF4-FFF2-40B4-BE49-F238E27FC236}">
                <a16:creationId xmlns:a16="http://schemas.microsoft.com/office/drawing/2014/main" id="{14F33E58-4570-35D0-1DAC-25B9FA7E8C59}"/>
              </a:ext>
            </a:extLst>
          </p:cNvPr>
          <p:cNvPicPr>
            <a:picLocks noChangeAspect="1"/>
          </p:cNvPicPr>
          <p:nvPr/>
        </p:nvPicPr>
        <p:blipFill>
          <a:blip r:embed="rId3"/>
          <a:stretch>
            <a:fillRect/>
          </a:stretch>
        </p:blipFill>
        <p:spPr>
          <a:xfrm>
            <a:off x="2479496" y="3384311"/>
            <a:ext cx="7233007" cy="3289777"/>
          </a:xfrm>
          <a:prstGeom prst="rect">
            <a:avLst/>
          </a:prstGeom>
        </p:spPr>
      </p:pic>
      <p:sp>
        <p:nvSpPr>
          <p:cNvPr id="17" name="Rectangle 16">
            <a:extLst>
              <a:ext uri="{FF2B5EF4-FFF2-40B4-BE49-F238E27FC236}">
                <a16:creationId xmlns:a16="http://schemas.microsoft.com/office/drawing/2014/main" id="{B5BACA9E-762A-ED3B-BC61-48D6FAD5D825}"/>
              </a:ext>
            </a:extLst>
          </p:cNvPr>
          <p:cNvSpPr/>
          <p:nvPr/>
        </p:nvSpPr>
        <p:spPr bwMode="auto">
          <a:xfrm>
            <a:off x="6019809" y="4385812"/>
            <a:ext cx="2086375" cy="719588"/>
          </a:xfrm>
          <a:prstGeom prst="rect">
            <a:avLst/>
          </a:prstGeom>
          <a:noFill/>
          <a:ln w="57150" algn="ctr">
            <a:solidFill>
              <a:srgbClr val="0070C0"/>
            </a:solidFill>
            <a:miter lim="800000"/>
            <a:headEnd/>
            <a:tailEnd/>
          </a:ln>
          <a:effectLst>
            <a:outerShdw blurRad="50800" dist="38100" dir="2700000" algn="tl" rotWithShape="0">
              <a:prstClr val="black">
                <a:alpha val="40000"/>
              </a:prstClr>
            </a:outerShdw>
          </a:effectLst>
        </p:spPr>
        <p:txBody>
          <a:bodyPr lIns="91446" tIns="91446" rIns="91446" bIns="91446" rtlCol="0" anchor="ctr"/>
          <a:lstStyle/>
          <a:p>
            <a:pPr algn="ctr"/>
            <a:endParaRPr lang="en-US"/>
          </a:p>
        </p:txBody>
      </p:sp>
    </p:spTree>
    <p:extLst>
      <p:ext uri="{BB962C8B-B14F-4D97-AF65-F5344CB8AC3E}">
        <p14:creationId xmlns:p14="http://schemas.microsoft.com/office/powerpoint/2010/main" val="4109283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CFBF-14CE-A9D8-7E38-655623274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BE743-44CC-B133-6CBB-88725024B177}"/>
              </a:ext>
            </a:extLst>
          </p:cNvPr>
          <p:cNvSpPr>
            <a:spLocks noGrp="1"/>
          </p:cNvSpPr>
          <p:nvPr>
            <p:ph type="title"/>
          </p:nvPr>
        </p:nvSpPr>
        <p:spPr/>
        <p:txBody>
          <a:bodyPr/>
          <a:lstStyle/>
          <a:p>
            <a:r>
              <a:rPr lang="en-US" dirty="0" err="1"/>
              <a:t>vSoC</a:t>
            </a:r>
            <a:r>
              <a:rPr lang="en-US" dirty="0"/>
              <a:t> &gt; Prefetch Engine &gt; Is Prefetch Robust?</a:t>
            </a:r>
          </a:p>
        </p:txBody>
      </p:sp>
      <p:sp>
        <p:nvSpPr>
          <p:cNvPr id="3" name="Content Placeholder 2">
            <a:extLst>
              <a:ext uri="{FF2B5EF4-FFF2-40B4-BE49-F238E27FC236}">
                <a16:creationId xmlns:a16="http://schemas.microsoft.com/office/drawing/2014/main" id="{62688502-DF4C-1A1E-7E48-50351F2D1D13}"/>
              </a:ext>
            </a:extLst>
          </p:cNvPr>
          <p:cNvSpPr>
            <a:spLocks noGrp="1"/>
          </p:cNvSpPr>
          <p:nvPr>
            <p:ph idx="1"/>
          </p:nvPr>
        </p:nvSpPr>
        <p:spPr>
          <a:xfrm>
            <a:off x="355002" y="1365657"/>
            <a:ext cx="11456894" cy="5355818"/>
          </a:xfrm>
        </p:spPr>
        <p:txBody>
          <a:bodyPr/>
          <a:lstStyle/>
          <a:p>
            <a:r>
              <a:rPr lang="en-US" dirty="0"/>
              <a:t>Challenge 1: prefetch may lead to app performance loss</a:t>
            </a:r>
          </a:p>
          <a:p>
            <a:pPr lvl="1"/>
            <a:r>
              <a:rPr lang="en-US" altLang="zh-CN" dirty="0"/>
              <a:t>in 26% of the measurement cases, slack intervals cannot fully cover prefetch, leading to high </a:t>
            </a:r>
            <a:r>
              <a:rPr lang="en-US" altLang="zh-CN" i="1" dirty="0"/>
              <a:t>access latency</a:t>
            </a:r>
          </a:p>
          <a:p>
            <a:pPr lvl="1"/>
            <a:r>
              <a:rPr lang="en-US" altLang="zh-CN" dirty="0"/>
              <a:t>but the mobile system assumes zero access latency, leading to frame drops</a:t>
            </a:r>
          </a:p>
        </p:txBody>
      </p:sp>
      <p:sp>
        <p:nvSpPr>
          <p:cNvPr id="4" name="Slide Number Placeholder 3">
            <a:extLst>
              <a:ext uri="{FF2B5EF4-FFF2-40B4-BE49-F238E27FC236}">
                <a16:creationId xmlns:a16="http://schemas.microsoft.com/office/drawing/2014/main" id="{B3C4E817-B6E8-9B97-42E1-D6BE1C2A65FE}"/>
              </a:ext>
            </a:extLst>
          </p:cNvPr>
          <p:cNvSpPr>
            <a:spLocks noGrp="1"/>
          </p:cNvSpPr>
          <p:nvPr>
            <p:ph type="sldNum" sz="quarter" idx="12"/>
          </p:nvPr>
        </p:nvSpPr>
        <p:spPr/>
        <p:txBody>
          <a:bodyPr/>
          <a:lstStyle/>
          <a:p>
            <a:fld id="{F41F4269-D139-4578-AC59-C34B7105CC79}" type="slidenum">
              <a:rPr lang="en-US" smtClean="0"/>
              <a:t>26</a:t>
            </a:fld>
            <a:endParaRPr lang="en-US" dirty="0"/>
          </a:p>
        </p:txBody>
      </p:sp>
      <p:pic>
        <p:nvPicPr>
          <p:cNvPr id="5" name="Picture 4">
            <a:extLst>
              <a:ext uri="{FF2B5EF4-FFF2-40B4-BE49-F238E27FC236}">
                <a16:creationId xmlns:a16="http://schemas.microsoft.com/office/drawing/2014/main" id="{B346870F-7E24-B272-135B-BF37845DF7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7712" y="3731111"/>
            <a:ext cx="7435645" cy="2974258"/>
          </a:xfrm>
          <a:prstGeom prst="rect">
            <a:avLst/>
          </a:prstGeom>
        </p:spPr>
      </p:pic>
      <p:cxnSp>
        <p:nvCxnSpPr>
          <p:cNvPr id="6" name="Straight Connector 5">
            <a:extLst>
              <a:ext uri="{FF2B5EF4-FFF2-40B4-BE49-F238E27FC236}">
                <a16:creationId xmlns:a16="http://schemas.microsoft.com/office/drawing/2014/main" id="{BED83691-24B0-90FE-0952-06AAE3AB4CC8}"/>
              </a:ext>
            </a:extLst>
          </p:cNvPr>
          <p:cNvCxnSpPr>
            <a:cxnSpLocks/>
          </p:cNvCxnSpPr>
          <p:nvPr/>
        </p:nvCxnSpPr>
        <p:spPr bwMode="auto">
          <a:xfrm>
            <a:off x="6885402" y="3899947"/>
            <a:ext cx="1042987"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sp>
        <p:nvSpPr>
          <p:cNvPr id="7" name="TextBox 6">
            <a:extLst>
              <a:ext uri="{FF2B5EF4-FFF2-40B4-BE49-F238E27FC236}">
                <a16:creationId xmlns:a16="http://schemas.microsoft.com/office/drawing/2014/main" id="{FCAA7D9B-B0F6-FBC5-62CC-D623EC2C2497}"/>
              </a:ext>
            </a:extLst>
          </p:cNvPr>
          <p:cNvSpPr txBox="1"/>
          <p:nvPr/>
        </p:nvSpPr>
        <p:spPr>
          <a:xfrm>
            <a:off x="5040465" y="3215023"/>
            <a:ext cx="2893196" cy="400110"/>
          </a:xfrm>
          <a:prstGeom prst="rect">
            <a:avLst/>
          </a:prstGeom>
          <a:noFill/>
        </p:spPr>
        <p:txBody>
          <a:bodyPr wrap="square">
            <a:spAutoFit/>
          </a:bodyPr>
          <a:lstStyle/>
          <a:p>
            <a:r>
              <a:rPr lang="en-US" altLang="zh-CN" sz="2000" b="1" dirty="0">
                <a:latin typeface="Calibri" panose="020F0502020204030204" pitchFamily="34" charset="0"/>
                <a:ea typeface="Calibri" panose="020F0502020204030204" pitchFamily="34" charset="0"/>
                <a:cs typeface="Calibri" panose="020F0502020204030204" pitchFamily="34" charset="0"/>
              </a:rPr>
              <a:t>Planned completion time</a:t>
            </a:r>
            <a:endParaRPr lang="zh-CN" altLang="en-US" sz="2000" b="1"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29C9D11C-F614-0857-7714-099FA3BD518B}"/>
              </a:ext>
            </a:extLst>
          </p:cNvPr>
          <p:cNvCxnSpPr>
            <a:cxnSpLocks/>
          </p:cNvCxnSpPr>
          <p:nvPr/>
        </p:nvCxnSpPr>
        <p:spPr bwMode="auto">
          <a:xfrm>
            <a:off x="6885402" y="4268245"/>
            <a:ext cx="1042987"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9" name="Straight Connector 8">
            <a:extLst>
              <a:ext uri="{FF2B5EF4-FFF2-40B4-BE49-F238E27FC236}">
                <a16:creationId xmlns:a16="http://schemas.microsoft.com/office/drawing/2014/main" id="{27B7A560-3AD1-A910-953C-B8B789DFC1DB}"/>
              </a:ext>
            </a:extLst>
          </p:cNvPr>
          <p:cNvCxnSpPr>
            <a:cxnSpLocks/>
          </p:cNvCxnSpPr>
          <p:nvPr/>
        </p:nvCxnSpPr>
        <p:spPr bwMode="auto">
          <a:xfrm flipV="1">
            <a:off x="7928389" y="3899947"/>
            <a:ext cx="0" cy="36829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0" name="Line 21">
            <a:extLst>
              <a:ext uri="{FF2B5EF4-FFF2-40B4-BE49-F238E27FC236}">
                <a16:creationId xmlns:a16="http://schemas.microsoft.com/office/drawing/2014/main" id="{28E730AC-245F-86D9-D404-DA2749965E4B}"/>
              </a:ext>
            </a:extLst>
          </p:cNvPr>
          <p:cNvSpPr>
            <a:spLocks noChangeShapeType="1"/>
          </p:cNvSpPr>
          <p:nvPr/>
        </p:nvSpPr>
        <p:spPr bwMode="auto">
          <a:xfrm flipH="1">
            <a:off x="7933661" y="3219537"/>
            <a:ext cx="0" cy="2864384"/>
          </a:xfrm>
          <a:prstGeom prst="line">
            <a:avLst/>
          </a:prstGeom>
          <a:noFill/>
          <a:ln w="28575" cap="rnd">
            <a:solidFill>
              <a:srgbClr val="000000"/>
            </a:solidFill>
            <a:prstDash val="sysDash"/>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zh-CN" altLang="en-US">
              <a:ln w="12700">
                <a:solidFill>
                  <a:schemeClr val="tx1"/>
                </a:solidFill>
              </a:ln>
              <a:latin typeface="Calibri" panose="020F0502020204030204" pitchFamily="34" charset="0"/>
              <a:ea typeface="宋体" panose="02010600030101010101" pitchFamily="2" charset="-122"/>
            </a:endParaRPr>
          </a:p>
        </p:txBody>
      </p:sp>
      <p:sp>
        <p:nvSpPr>
          <p:cNvPr id="11" name="Line 21">
            <a:extLst>
              <a:ext uri="{FF2B5EF4-FFF2-40B4-BE49-F238E27FC236}">
                <a16:creationId xmlns:a16="http://schemas.microsoft.com/office/drawing/2014/main" id="{4EFBF105-56EF-9DFF-E806-2D12DB415E59}"/>
              </a:ext>
            </a:extLst>
          </p:cNvPr>
          <p:cNvSpPr>
            <a:spLocks noChangeShapeType="1"/>
          </p:cNvSpPr>
          <p:nvPr/>
        </p:nvSpPr>
        <p:spPr bwMode="auto">
          <a:xfrm>
            <a:off x="8189588" y="3219536"/>
            <a:ext cx="5272" cy="2864385"/>
          </a:xfrm>
          <a:prstGeom prst="line">
            <a:avLst/>
          </a:prstGeom>
          <a:noFill/>
          <a:ln w="28575" cap="rnd">
            <a:solidFill>
              <a:srgbClr val="FF0000"/>
            </a:solidFill>
            <a:prstDash val="sysDash"/>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zh-CN" altLang="en-US">
              <a:ln w="12700">
                <a:solidFill>
                  <a:schemeClr val="tx1"/>
                </a:solidFill>
              </a:ln>
              <a:latin typeface="Calibri" panose="020F0502020204030204" pitchFamily="34" charset="0"/>
              <a:ea typeface="宋体" panose="02010600030101010101" pitchFamily="2" charset="-122"/>
            </a:endParaRPr>
          </a:p>
        </p:txBody>
      </p:sp>
      <p:sp>
        <p:nvSpPr>
          <p:cNvPr id="12" name="TextBox 11">
            <a:extLst>
              <a:ext uri="{FF2B5EF4-FFF2-40B4-BE49-F238E27FC236}">
                <a16:creationId xmlns:a16="http://schemas.microsoft.com/office/drawing/2014/main" id="{D0E4F671-1885-38D6-0A7B-B802D1DB6C88}"/>
              </a:ext>
            </a:extLst>
          </p:cNvPr>
          <p:cNvSpPr txBox="1"/>
          <p:nvPr/>
        </p:nvSpPr>
        <p:spPr>
          <a:xfrm>
            <a:off x="8231550" y="3393664"/>
            <a:ext cx="2444957" cy="400110"/>
          </a:xfrm>
          <a:prstGeom prst="rect">
            <a:avLst/>
          </a:prstGeom>
          <a:noFill/>
        </p:spPr>
        <p:txBody>
          <a:bodyPr wrap="square">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Timeout, drop frame</a:t>
            </a:r>
            <a:endParaRPr lang="zh-CN" altLang="en-US" sz="2000" b="1" dirty="0">
              <a:solidFill>
                <a:srgbClr val="FF0000"/>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31F3ACE-C613-B2E7-0932-65395F891AE9}"/>
              </a:ext>
            </a:extLst>
          </p:cNvPr>
          <p:cNvPicPr>
            <a:picLocks noChangeAspect="1"/>
          </p:cNvPicPr>
          <p:nvPr/>
        </p:nvPicPr>
        <p:blipFill>
          <a:blip r:embed="rId4"/>
          <a:stretch>
            <a:fillRect/>
          </a:stretch>
        </p:blipFill>
        <p:spPr>
          <a:xfrm>
            <a:off x="10827001" y="3298930"/>
            <a:ext cx="558799" cy="558799"/>
          </a:xfrm>
          <a:prstGeom prst="rect">
            <a:avLst/>
          </a:prstGeom>
        </p:spPr>
      </p:pic>
    </p:spTree>
    <p:extLst>
      <p:ext uri="{BB962C8B-B14F-4D97-AF65-F5344CB8AC3E}">
        <p14:creationId xmlns:p14="http://schemas.microsoft.com/office/powerpoint/2010/main" val="3843779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C891-770D-BCF7-9C77-A423C1D99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EBE1D-8B59-9A81-DB66-55F5E1D0FBA8}"/>
              </a:ext>
            </a:extLst>
          </p:cNvPr>
          <p:cNvSpPr>
            <a:spLocks noGrp="1"/>
          </p:cNvSpPr>
          <p:nvPr>
            <p:ph type="title"/>
          </p:nvPr>
        </p:nvSpPr>
        <p:spPr/>
        <p:txBody>
          <a:bodyPr/>
          <a:lstStyle/>
          <a:p>
            <a:r>
              <a:rPr lang="en-US" dirty="0" err="1"/>
              <a:t>vSoC</a:t>
            </a:r>
            <a:r>
              <a:rPr lang="en-US" dirty="0"/>
              <a:t> &gt; Prefetch Engine &gt; Semi-Async Prefetch</a:t>
            </a:r>
          </a:p>
        </p:txBody>
      </p:sp>
      <p:sp>
        <p:nvSpPr>
          <p:cNvPr id="3" name="Content Placeholder 2">
            <a:extLst>
              <a:ext uri="{FF2B5EF4-FFF2-40B4-BE49-F238E27FC236}">
                <a16:creationId xmlns:a16="http://schemas.microsoft.com/office/drawing/2014/main" id="{5D6872D3-A99E-FA87-1636-1D61A1645CE4}"/>
              </a:ext>
            </a:extLst>
          </p:cNvPr>
          <p:cNvSpPr>
            <a:spLocks noGrp="1"/>
          </p:cNvSpPr>
          <p:nvPr>
            <p:ph idx="1"/>
          </p:nvPr>
        </p:nvSpPr>
        <p:spPr/>
        <p:txBody>
          <a:bodyPr/>
          <a:lstStyle/>
          <a:p>
            <a:r>
              <a:rPr lang="en-US" dirty="0"/>
              <a:t>Challenge 1: prefetch may lead to app performance loss</a:t>
            </a:r>
          </a:p>
          <a:p>
            <a:r>
              <a:rPr lang="en-US" dirty="0"/>
              <a:t>Solution: semi-async prefetch</a:t>
            </a:r>
          </a:p>
          <a:p>
            <a:pPr lvl="1"/>
            <a:r>
              <a:rPr lang="en-US" dirty="0"/>
              <a:t>driver A proactively blocks rather than let driver B block passively</a:t>
            </a:r>
          </a:p>
        </p:txBody>
      </p:sp>
      <p:sp>
        <p:nvSpPr>
          <p:cNvPr id="4" name="Slide Number Placeholder 3">
            <a:extLst>
              <a:ext uri="{FF2B5EF4-FFF2-40B4-BE49-F238E27FC236}">
                <a16:creationId xmlns:a16="http://schemas.microsoft.com/office/drawing/2014/main" id="{55630010-B9C4-1BD1-6B15-7A7931A00453}"/>
              </a:ext>
            </a:extLst>
          </p:cNvPr>
          <p:cNvSpPr>
            <a:spLocks noGrp="1"/>
          </p:cNvSpPr>
          <p:nvPr>
            <p:ph type="sldNum" sz="quarter" idx="12"/>
          </p:nvPr>
        </p:nvSpPr>
        <p:spPr/>
        <p:txBody>
          <a:bodyPr/>
          <a:lstStyle/>
          <a:p>
            <a:fld id="{F41F4269-D139-4578-AC59-C34B7105CC79}" type="slidenum">
              <a:rPr lang="en-US" smtClean="0"/>
              <a:t>27</a:t>
            </a:fld>
            <a:endParaRPr lang="en-US" dirty="0"/>
          </a:p>
        </p:txBody>
      </p:sp>
      <p:pic>
        <p:nvPicPr>
          <p:cNvPr id="5" name="Picture 4">
            <a:extLst>
              <a:ext uri="{FF2B5EF4-FFF2-40B4-BE49-F238E27FC236}">
                <a16:creationId xmlns:a16="http://schemas.microsoft.com/office/drawing/2014/main" id="{2FC52418-CA3F-0142-0003-3E69178111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7712" y="3731111"/>
            <a:ext cx="7435645" cy="2974258"/>
          </a:xfrm>
          <a:prstGeom prst="rect">
            <a:avLst/>
          </a:prstGeom>
        </p:spPr>
      </p:pic>
      <p:cxnSp>
        <p:nvCxnSpPr>
          <p:cNvPr id="16" name="Straight Connector 15">
            <a:extLst>
              <a:ext uri="{FF2B5EF4-FFF2-40B4-BE49-F238E27FC236}">
                <a16:creationId xmlns:a16="http://schemas.microsoft.com/office/drawing/2014/main" id="{C8209B85-2666-4B70-2335-F768E6D6BCCA}"/>
              </a:ext>
            </a:extLst>
          </p:cNvPr>
          <p:cNvCxnSpPr>
            <a:cxnSpLocks/>
          </p:cNvCxnSpPr>
          <p:nvPr/>
        </p:nvCxnSpPr>
        <p:spPr bwMode="auto">
          <a:xfrm>
            <a:off x="7288467" y="4268954"/>
            <a:ext cx="1042987"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17" name="Straight Connector 16">
            <a:extLst>
              <a:ext uri="{FF2B5EF4-FFF2-40B4-BE49-F238E27FC236}">
                <a16:creationId xmlns:a16="http://schemas.microsoft.com/office/drawing/2014/main" id="{DE68D27D-8A6B-3DF6-28B8-6E6EF4E4FF7D}"/>
              </a:ext>
            </a:extLst>
          </p:cNvPr>
          <p:cNvCxnSpPr>
            <a:cxnSpLocks/>
          </p:cNvCxnSpPr>
          <p:nvPr/>
        </p:nvCxnSpPr>
        <p:spPr bwMode="auto">
          <a:xfrm flipV="1">
            <a:off x="8331454" y="3900656"/>
            <a:ext cx="0" cy="36829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8" name="Line 21">
            <a:extLst>
              <a:ext uri="{FF2B5EF4-FFF2-40B4-BE49-F238E27FC236}">
                <a16:creationId xmlns:a16="http://schemas.microsoft.com/office/drawing/2014/main" id="{D7808500-2EBE-D120-9985-125C8F31B7BD}"/>
              </a:ext>
            </a:extLst>
          </p:cNvPr>
          <p:cNvSpPr>
            <a:spLocks noChangeShapeType="1"/>
          </p:cNvSpPr>
          <p:nvPr/>
        </p:nvSpPr>
        <p:spPr bwMode="auto">
          <a:xfrm flipH="1">
            <a:off x="8328260" y="3220246"/>
            <a:ext cx="0" cy="3357994"/>
          </a:xfrm>
          <a:prstGeom prst="line">
            <a:avLst/>
          </a:prstGeom>
          <a:noFill/>
          <a:ln w="28575" cap="rnd">
            <a:solidFill>
              <a:srgbClr val="000000"/>
            </a:solidFill>
            <a:prstDash val="sysDash"/>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zh-CN" altLang="en-US">
              <a:ln w="12700">
                <a:solidFill>
                  <a:schemeClr val="tx1"/>
                </a:solidFill>
              </a:ln>
              <a:latin typeface="Calibri" panose="020F0502020204030204" pitchFamily="34" charset="0"/>
              <a:ea typeface="宋体" panose="02010600030101010101" pitchFamily="2" charset="-122"/>
            </a:endParaRPr>
          </a:p>
        </p:txBody>
      </p:sp>
      <p:pic>
        <p:nvPicPr>
          <p:cNvPr id="19" name="Picture 18">
            <a:extLst>
              <a:ext uri="{FF2B5EF4-FFF2-40B4-BE49-F238E27FC236}">
                <a16:creationId xmlns:a16="http://schemas.microsoft.com/office/drawing/2014/main" id="{C254EBFE-D773-417C-A206-BE3BCBE26527}"/>
              </a:ext>
            </a:extLst>
          </p:cNvPr>
          <p:cNvPicPr>
            <a:picLocks noChangeAspect="1"/>
          </p:cNvPicPr>
          <p:nvPr/>
        </p:nvPicPr>
        <p:blipFill>
          <a:blip r:embed="rId4"/>
          <a:stretch>
            <a:fillRect/>
          </a:stretch>
        </p:blipFill>
        <p:spPr>
          <a:xfrm>
            <a:off x="8436160" y="3104860"/>
            <a:ext cx="610145" cy="610145"/>
          </a:xfrm>
          <a:prstGeom prst="rect">
            <a:avLst/>
          </a:prstGeom>
        </p:spPr>
      </p:pic>
      <p:sp>
        <p:nvSpPr>
          <p:cNvPr id="7" name="TextBox 6">
            <a:extLst>
              <a:ext uri="{FF2B5EF4-FFF2-40B4-BE49-F238E27FC236}">
                <a16:creationId xmlns:a16="http://schemas.microsoft.com/office/drawing/2014/main" id="{030FCE23-72B7-B4E0-32C8-F16218AED506}"/>
              </a:ext>
            </a:extLst>
          </p:cNvPr>
          <p:cNvSpPr txBox="1"/>
          <p:nvPr/>
        </p:nvSpPr>
        <p:spPr>
          <a:xfrm>
            <a:off x="5418748" y="3215023"/>
            <a:ext cx="2893196" cy="400110"/>
          </a:xfrm>
          <a:prstGeom prst="rect">
            <a:avLst/>
          </a:prstGeom>
          <a:noFill/>
        </p:spPr>
        <p:txBody>
          <a:bodyPr wrap="square">
            <a:spAutoFit/>
          </a:bodyPr>
          <a:lstStyle/>
          <a:p>
            <a:r>
              <a:rPr lang="en-US" altLang="zh-CN" sz="2000" b="1" dirty="0">
                <a:latin typeface="Calibri" panose="020F0502020204030204" pitchFamily="34" charset="0"/>
                <a:ea typeface="Calibri" panose="020F0502020204030204" pitchFamily="34" charset="0"/>
                <a:cs typeface="Calibri" panose="020F0502020204030204" pitchFamily="34" charset="0"/>
              </a:rPr>
              <a:t>Planned completion time</a:t>
            </a:r>
            <a:endParaRPr lang="zh-CN" altLang="en-US" sz="2000" b="1" dirty="0">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262A1A18-CF0F-5265-61E0-8159EA5DF257}"/>
              </a:ext>
            </a:extLst>
          </p:cNvPr>
          <p:cNvCxnSpPr>
            <a:cxnSpLocks/>
          </p:cNvCxnSpPr>
          <p:nvPr/>
        </p:nvCxnSpPr>
        <p:spPr bwMode="auto">
          <a:xfrm>
            <a:off x="7285910" y="3899947"/>
            <a:ext cx="1042987"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spTree>
    <p:extLst>
      <p:ext uri="{BB962C8B-B14F-4D97-AF65-F5344CB8AC3E}">
        <p14:creationId xmlns:p14="http://schemas.microsoft.com/office/powerpoint/2010/main" val="3303765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8F90E-1A4E-3E5D-94F3-DDD43384B5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F0642-5ADA-F56C-3EBB-A2D6F32B290C}"/>
              </a:ext>
            </a:extLst>
          </p:cNvPr>
          <p:cNvSpPr>
            <a:spLocks noGrp="1"/>
          </p:cNvSpPr>
          <p:nvPr>
            <p:ph type="title"/>
          </p:nvPr>
        </p:nvSpPr>
        <p:spPr/>
        <p:txBody>
          <a:bodyPr/>
          <a:lstStyle/>
          <a:p>
            <a:r>
              <a:rPr lang="en-US" dirty="0" err="1"/>
              <a:t>vSoC</a:t>
            </a:r>
            <a:r>
              <a:rPr lang="en-US" dirty="0"/>
              <a:t> &gt; Prefetch Engine &gt; Hypergraphs</a:t>
            </a:r>
          </a:p>
        </p:txBody>
      </p:sp>
      <p:sp>
        <p:nvSpPr>
          <p:cNvPr id="3" name="Content Placeholder 2">
            <a:extLst>
              <a:ext uri="{FF2B5EF4-FFF2-40B4-BE49-F238E27FC236}">
                <a16:creationId xmlns:a16="http://schemas.microsoft.com/office/drawing/2014/main" id="{63AD981A-B35A-6A68-76D4-F45A7256CA52}"/>
              </a:ext>
            </a:extLst>
          </p:cNvPr>
          <p:cNvSpPr>
            <a:spLocks noGrp="1"/>
          </p:cNvSpPr>
          <p:nvPr>
            <p:ph idx="1"/>
          </p:nvPr>
        </p:nvSpPr>
        <p:spPr/>
        <p:txBody>
          <a:bodyPr/>
          <a:lstStyle/>
          <a:p>
            <a:r>
              <a:rPr lang="en-US" dirty="0"/>
              <a:t>Challenge 2: prefetch involves multiple predictions that can be inaccurate</a:t>
            </a:r>
          </a:p>
          <a:p>
            <a:pPr lvl="1"/>
            <a:r>
              <a:rPr lang="en-US" dirty="0"/>
              <a:t>e.g. next accessing device, slack intervals, coherence time</a:t>
            </a:r>
          </a:p>
        </p:txBody>
      </p:sp>
      <p:sp>
        <p:nvSpPr>
          <p:cNvPr id="4" name="Slide Number Placeholder 3">
            <a:extLst>
              <a:ext uri="{FF2B5EF4-FFF2-40B4-BE49-F238E27FC236}">
                <a16:creationId xmlns:a16="http://schemas.microsoft.com/office/drawing/2014/main" id="{AFDF9E06-0B49-2A24-6CC6-DCF4C75D3D78}"/>
              </a:ext>
            </a:extLst>
          </p:cNvPr>
          <p:cNvSpPr>
            <a:spLocks noGrp="1"/>
          </p:cNvSpPr>
          <p:nvPr>
            <p:ph type="sldNum" sz="quarter" idx="12"/>
          </p:nvPr>
        </p:nvSpPr>
        <p:spPr/>
        <p:txBody>
          <a:bodyPr/>
          <a:lstStyle/>
          <a:p>
            <a:fld id="{F41F4269-D139-4578-AC59-C34B7105CC79}" type="slidenum">
              <a:rPr lang="en-US" smtClean="0"/>
              <a:t>28</a:t>
            </a:fld>
            <a:endParaRPr lang="en-US" dirty="0"/>
          </a:p>
        </p:txBody>
      </p:sp>
    </p:spTree>
    <p:extLst>
      <p:ext uri="{BB962C8B-B14F-4D97-AF65-F5344CB8AC3E}">
        <p14:creationId xmlns:p14="http://schemas.microsoft.com/office/powerpoint/2010/main" val="3586197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C342E-5F73-F19A-C921-FE72C3E8F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9B538-09E3-DD4F-847B-F0054B9A6E80}"/>
              </a:ext>
            </a:extLst>
          </p:cNvPr>
          <p:cNvSpPr>
            <a:spLocks noGrp="1"/>
          </p:cNvSpPr>
          <p:nvPr>
            <p:ph type="title"/>
          </p:nvPr>
        </p:nvSpPr>
        <p:spPr/>
        <p:txBody>
          <a:bodyPr/>
          <a:lstStyle/>
          <a:p>
            <a:r>
              <a:rPr lang="en-US" dirty="0" err="1"/>
              <a:t>vSoC</a:t>
            </a:r>
            <a:r>
              <a:rPr lang="en-US" dirty="0"/>
              <a:t> &gt; Prefetch Engine &gt; Hypergraphs</a:t>
            </a:r>
          </a:p>
        </p:txBody>
      </p:sp>
      <p:sp>
        <p:nvSpPr>
          <p:cNvPr id="3" name="Content Placeholder 2">
            <a:extLst>
              <a:ext uri="{FF2B5EF4-FFF2-40B4-BE49-F238E27FC236}">
                <a16:creationId xmlns:a16="http://schemas.microsoft.com/office/drawing/2014/main" id="{ED7C1C90-8092-95DE-CF9F-04C71FC9DB35}"/>
              </a:ext>
            </a:extLst>
          </p:cNvPr>
          <p:cNvSpPr>
            <a:spLocks noGrp="1"/>
          </p:cNvSpPr>
          <p:nvPr>
            <p:ph idx="1"/>
          </p:nvPr>
        </p:nvSpPr>
        <p:spPr/>
        <p:txBody>
          <a:bodyPr/>
          <a:lstStyle/>
          <a:p>
            <a:r>
              <a:rPr lang="en-US" dirty="0"/>
              <a:t>Challenge 2: prefetch involves multiple predictions that can be inaccurate</a:t>
            </a:r>
          </a:p>
          <a:p>
            <a:pPr lvl="1"/>
            <a:r>
              <a:rPr lang="en-US" dirty="0"/>
              <a:t>e.g. next accessing device, slack intervals, coherence time</a:t>
            </a:r>
          </a:p>
          <a:p>
            <a:r>
              <a:rPr lang="en-US" dirty="0"/>
              <a:t>Solution: twin hypergraphs</a:t>
            </a:r>
          </a:p>
          <a:p>
            <a:pPr lvl="1"/>
            <a:r>
              <a:rPr lang="en-US" dirty="0"/>
              <a:t>two hypergraphs respectively model the data flow of virtual/physical devices</a:t>
            </a:r>
          </a:p>
          <a:p>
            <a:pPr lvl="1"/>
            <a:r>
              <a:rPr lang="en-US" dirty="0"/>
              <a:t>zero-shot predictions in terms of data flows           instead of individual regions</a:t>
            </a:r>
          </a:p>
        </p:txBody>
      </p:sp>
      <p:sp>
        <p:nvSpPr>
          <p:cNvPr id="4" name="Slide Number Placeholder 3">
            <a:extLst>
              <a:ext uri="{FF2B5EF4-FFF2-40B4-BE49-F238E27FC236}">
                <a16:creationId xmlns:a16="http://schemas.microsoft.com/office/drawing/2014/main" id="{8A65942C-A744-5ADD-2434-7F394562851D}"/>
              </a:ext>
            </a:extLst>
          </p:cNvPr>
          <p:cNvSpPr>
            <a:spLocks noGrp="1"/>
          </p:cNvSpPr>
          <p:nvPr>
            <p:ph type="sldNum" sz="quarter" idx="12"/>
          </p:nvPr>
        </p:nvSpPr>
        <p:spPr/>
        <p:txBody>
          <a:bodyPr/>
          <a:lstStyle/>
          <a:p>
            <a:fld id="{F41F4269-D139-4578-AC59-C34B7105CC79}" type="slidenum">
              <a:rPr lang="en-US" smtClean="0"/>
              <a:t>29</a:t>
            </a:fld>
            <a:endParaRPr lang="en-US" dirty="0"/>
          </a:p>
        </p:txBody>
      </p:sp>
      <p:pic>
        <p:nvPicPr>
          <p:cNvPr id="6" name="Picture 5">
            <a:extLst>
              <a:ext uri="{FF2B5EF4-FFF2-40B4-BE49-F238E27FC236}">
                <a16:creationId xmlns:a16="http://schemas.microsoft.com/office/drawing/2014/main" id="{478BBDDB-4CCE-92EC-E1F6-FDEED98DE7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8898" y="3693453"/>
            <a:ext cx="6829101" cy="2845459"/>
          </a:xfrm>
          <a:prstGeom prst="rect">
            <a:avLst/>
          </a:prstGeom>
        </p:spPr>
      </p:pic>
      <p:grpSp>
        <p:nvGrpSpPr>
          <p:cNvPr id="7" name="Group 6">
            <a:extLst>
              <a:ext uri="{FF2B5EF4-FFF2-40B4-BE49-F238E27FC236}">
                <a16:creationId xmlns:a16="http://schemas.microsoft.com/office/drawing/2014/main" id="{2E711CB0-9472-247A-1CCD-83D53B6AD7C7}"/>
              </a:ext>
            </a:extLst>
          </p:cNvPr>
          <p:cNvGrpSpPr/>
          <p:nvPr/>
        </p:nvGrpSpPr>
        <p:grpSpPr>
          <a:xfrm>
            <a:off x="6585874" y="3210165"/>
            <a:ext cx="608216" cy="229230"/>
            <a:chOff x="1592409" y="3945853"/>
            <a:chExt cx="507471" cy="163672"/>
          </a:xfrm>
        </p:grpSpPr>
        <p:sp>
          <p:nvSpPr>
            <p:cNvPr id="8" name="Freeform: Shape 7">
              <a:extLst>
                <a:ext uri="{FF2B5EF4-FFF2-40B4-BE49-F238E27FC236}">
                  <a16:creationId xmlns:a16="http://schemas.microsoft.com/office/drawing/2014/main" id="{DA99CE9D-0A8D-6B59-98F2-03BBE5B1859B}"/>
                </a:ext>
              </a:extLst>
            </p:cNvPr>
            <p:cNvSpPr/>
            <p:nvPr/>
          </p:nvSpPr>
          <p:spPr>
            <a:xfrm>
              <a:off x="1592409" y="4043233"/>
              <a:ext cx="507471" cy="66292"/>
            </a:xfrm>
            <a:custGeom>
              <a:avLst/>
              <a:gdLst>
                <a:gd name="connsiteX0" fmla="*/ 0 w 1263650"/>
                <a:gd name="connsiteY0" fmla="*/ 253009 h 253009"/>
                <a:gd name="connsiteX1" fmla="*/ 622300 w 1263650"/>
                <a:gd name="connsiteY1" fmla="*/ 24409 h 253009"/>
                <a:gd name="connsiteX2" fmla="*/ 1263650 w 1263650"/>
                <a:gd name="connsiteY2" fmla="*/ 7476 h 253009"/>
                <a:gd name="connsiteX0" fmla="*/ 0 w 1263650"/>
                <a:gd name="connsiteY0" fmla="*/ 245542 h 245542"/>
                <a:gd name="connsiteX1" fmla="*/ 645583 w 1263650"/>
                <a:gd name="connsiteY1" fmla="*/ 211497 h 245542"/>
                <a:gd name="connsiteX2" fmla="*/ 1263650 w 1263650"/>
                <a:gd name="connsiteY2" fmla="*/ 9 h 245542"/>
                <a:gd name="connsiteX0" fmla="*/ 0 w 1263650"/>
                <a:gd name="connsiteY0" fmla="*/ 245542 h 248889"/>
                <a:gd name="connsiteX1" fmla="*/ 645583 w 1263650"/>
                <a:gd name="connsiteY1" fmla="*/ 211497 h 248889"/>
                <a:gd name="connsiteX2" fmla="*/ 1263650 w 1263650"/>
                <a:gd name="connsiteY2" fmla="*/ 9 h 248889"/>
                <a:gd name="connsiteX0" fmla="*/ 0 w 1223434"/>
                <a:gd name="connsiteY0" fmla="*/ 243356 h 246703"/>
                <a:gd name="connsiteX1" fmla="*/ 645583 w 1223434"/>
                <a:gd name="connsiteY1" fmla="*/ 209311 h 246703"/>
                <a:gd name="connsiteX2" fmla="*/ 1223434 w 1223434"/>
                <a:gd name="connsiteY2" fmla="*/ 9 h 246703"/>
                <a:gd name="connsiteX0" fmla="*/ 0 w 1468968"/>
                <a:gd name="connsiteY0" fmla="*/ 35685 h 214643"/>
                <a:gd name="connsiteX1" fmla="*/ 891117 w 1468968"/>
                <a:gd name="connsiteY1" fmla="*/ 209311 h 214643"/>
                <a:gd name="connsiteX2" fmla="*/ 1468968 w 1468968"/>
                <a:gd name="connsiteY2" fmla="*/ 9 h 214643"/>
                <a:gd name="connsiteX0" fmla="*/ 0 w 1468968"/>
                <a:gd name="connsiteY0" fmla="*/ 35685 h 219634"/>
                <a:gd name="connsiteX1" fmla="*/ 891117 w 1468968"/>
                <a:gd name="connsiteY1" fmla="*/ 209311 h 219634"/>
                <a:gd name="connsiteX2" fmla="*/ 1468968 w 1468968"/>
                <a:gd name="connsiteY2" fmla="*/ 9 h 219634"/>
                <a:gd name="connsiteX0" fmla="*/ 0 w 1468968"/>
                <a:gd name="connsiteY0" fmla="*/ 35684 h 242069"/>
                <a:gd name="connsiteX1" fmla="*/ 730250 w 1468968"/>
                <a:gd name="connsiteY1" fmla="*/ 233355 h 242069"/>
                <a:gd name="connsiteX2" fmla="*/ 1468968 w 1468968"/>
                <a:gd name="connsiteY2" fmla="*/ 8 h 242069"/>
                <a:gd name="connsiteX0" fmla="*/ 0 w 1468968"/>
                <a:gd name="connsiteY0" fmla="*/ 35684 h 233355"/>
                <a:gd name="connsiteX1" fmla="*/ 730250 w 1468968"/>
                <a:gd name="connsiteY1" fmla="*/ 233355 h 233355"/>
                <a:gd name="connsiteX2" fmla="*/ 1468968 w 1468968"/>
                <a:gd name="connsiteY2" fmla="*/ 8 h 233355"/>
                <a:gd name="connsiteX0" fmla="*/ 0 w 1468968"/>
                <a:gd name="connsiteY0" fmla="*/ 35683 h 233354"/>
                <a:gd name="connsiteX1" fmla="*/ 730250 w 1468968"/>
                <a:gd name="connsiteY1" fmla="*/ 233354 h 233354"/>
                <a:gd name="connsiteX2" fmla="*/ 1468968 w 1468968"/>
                <a:gd name="connsiteY2" fmla="*/ 7 h 233354"/>
                <a:gd name="connsiteX0" fmla="*/ 0 w 1468968"/>
                <a:gd name="connsiteY0" fmla="*/ 35683 h 211495"/>
                <a:gd name="connsiteX1" fmla="*/ 738716 w 1468968"/>
                <a:gd name="connsiteY1" fmla="*/ 211495 h 211495"/>
                <a:gd name="connsiteX2" fmla="*/ 1468968 w 1468968"/>
                <a:gd name="connsiteY2" fmla="*/ 7 h 211495"/>
                <a:gd name="connsiteX0" fmla="*/ 0 w 1468968"/>
                <a:gd name="connsiteY0" fmla="*/ 35684 h 180891"/>
                <a:gd name="connsiteX1" fmla="*/ 747183 w 1468968"/>
                <a:gd name="connsiteY1" fmla="*/ 180891 h 180891"/>
                <a:gd name="connsiteX2" fmla="*/ 1468968 w 1468968"/>
                <a:gd name="connsiteY2" fmla="*/ 8 h 180891"/>
                <a:gd name="connsiteX0" fmla="*/ 0 w 1468968"/>
                <a:gd name="connsiteY0" fmla="*/ 35684 h 174333"/>
                <a:gd name="connsiteX1" fmla="*/ 791633 w 1468968"/>
                <a:gd name="connsiteY1" fmla="*/ 174333 h 174333"/>
                <a:gd name="connsiteX2" fmla="*/ 1468968 w 1468968"/>
                <a:gd name="connsiteY2" fmla="*/ 8 h 174333"/>
                <a:gd name="connsiteX0" fmla="*/ 0 w 1468968"/>
                <a:gd name="connsiteY0" fmla="*/ 35684 h 180891"/>
                <a:gd name="connsiteX1" fmla="*/ 789516 w 1468968"/>
                <a:gd name="connsiteY1" fmla="*/ 180891 h 180891"/>
                <a:gd name="connsiteX2" fmla="*/ 1468968 w 1468968"/>
                <a:gd name="connsiteY2" fmla="*/ 8 h 180891"/>
                <a:gd name="connsiteX0" fmla="*/ 0 w 1468968"/>
                <a:gd name="connsiteY0" fmla="*/ 35684 h 180891"/>
                <a:gd name="connsiteX1" fmla="*/ 781050 w 1468968"/>
                <a:gd name="connsiteY1" fmla="*/ 180891 h 180891"/>
                <a:gd name="connsiteX2" fmla="*/ 1468968 w 1468968"/>
                <a:gd name="connsiteY2" fmla="*/ 8 h 180891"/>
                <a:gd name="connsiteX0" fmla="*/ 0 w 1488018"/>
                <a:gd name="connsiteY0" fmla="*/ 22570 h 167777"/>
                <a:gd name="connsiteX1" fmla="*/ 781050 w 1488018"/>
                <a:gd name="connsiteY1" fmla="*/ 167777 h 167777"/>
                <a:gd name="connsiteX2" fmla="*/ 1488018 w 1488018"/>
                <a:gd name="connsiteY2" fmla="*/ 10 h 167777"/>
                <a:gd name="connsiteX0" fmla="*/ 2488 w 824089"/>
                <a:gd name="connsiteY0" fmla="*/ 0 h 145207"/>
                <a:gd name="connsiteX1" fmla="*/ 783538 w 824089"/>
                <a:gd name="connsiteY1" fmla="*/ 145207 h 145207"/>
                <a:gd name="connsiteX2" fmla="*/ 1431 w 824089"/>
                <a:gd name="connsiteY2" fmla="*/ 98765 h 145207"/>
                <a:gd name="connsiteX0" fmla="*/ 818463 w 891406"/>
                <a:gd name="connsiteY0" fmla="*/ 0 h 117419"/>
                <a:gd name="connsiteX1" fmla="*/ 783538 w 891406"/>
                <a:gd name="connsiteY1" fmla="*/ 117336 h 117419"/>
                <a:gd name="connsiteX2" fmla="*/ 1431 w 891406"/>
                <a:gd name="connsiteY2" fmla="*/ 70894 h 117419"/>
                <a:gd name="connsiteX0" fmla="*/ 819142 w 866541"/>
                <a:gd name="connsiteY0" fmla="*/ 0 h 73842"/>
                <a:gd name="connsiteX1" fmla="*/ 425442 w 866541"/>
                <a:gd name="connsiteY1" fmla="*/ 50116 h 73842"/>
                <a:gd name="connsiteX2" fmla="*/ 2110 w 866541"/>
                <a:gd name="connsiteY2" fmla="*/ 70894 h 73842"/>
                <a:gd name="connsiteX0" fmla="*/ 821094 w 868493"/>
                <a:gd name="connsiteY0" fmla="*/ 0 h 73842"/>
                <a:gd name="connsiteX1" fmla="*/ 427394 w 868493"/>
                <a:gd name="connsiteY1" fmla="*/ 50116 h 73842"/>
                <a:gd name="connsiteX2" fmla="*/ 4062 w 868493"/>
                <a:gd name="connsiteY2" fmla="*/ 70894 h 73842"/>
                <a:gd name="connsiteX0" fmla="*/ 821094 w 887754"/>
                <a:gd name="connsiteY0" fmla="*/ 0 h 77193"/>
                <a:gd name="connsiteX1" fmla="*/ 427394 w 887754"/>
                <a:gd name="connsiteY1" fmla="*/ 50116 h 77193"/>
                <a:gd name="connsiteX2" fmla="*/ 4062 w 887754"/>
                <a:gd name="connsiteY2" fmla="*/ 70894 h 77193"/>
                <a:gd name="connsiteX0" fmla="*/ 817032 w 883692"/>
                <a:gd name="connsiteY0" fmla="*/ 0 h 77193"/>
                <a:gd name="connsiteX1" fmla="*/ 423332 w 883692"/>
                <a:gd name="connsiteY1" fmla="*/ 50116 h 77193"/>
                <a:gd name="connsiteX2" fmla="*/ 0 w 883692"/>
                <a:gd name="connsiteY2" fmla="*/ 70894 h 77193"/>
                <a:gd name="connsiteX0" fmla="*/ 817032 w 817032"/>
                <a:gd name="connsiteY0" fmla="*/ 0 h 70894"/>
                <a:gd name="connsiteX1" fmla="*/ 423332 w 817032"/>
                <a:gd name="connsiteY1" fmla="*/ 50116 h 70894"/>
                <a:gd name="connsiteX2" fmla="*/ 0 w 817032"/>
                <a:gd name="connsiteY2" fmla="*/ 70894 h 70894"/>
                <a:gd name="connsiteX0" fmla="*/ 805920 w 805920"/>
                <a:gd name="connsiteY0" fmla="*/ 10546 h 36681"/>
                <a:gd name="connsiteX1" fmla="*/ 423332 w 805920"/>
                <a:gd name="connsiteY1" fmla="*/ 0 h 36681"/>
                <a:gd name="connsiteX2" fmla="*/ 0 w 805920"/>
                <a:gd name="connsiteY2" fmla="*/ 20778 h 36681"/>
                <a:gd name="connsiteX0" fmla="*/ 805920 w 805920"/>
                <a:gd name="connsiteY0" fmla="*/ 10546 h 20778"/>
                <a:gd name="connsiteX1" fmla="*/ 423332 w 805920"/>
                <a:gd name="connsiteY1" fmla="*/ 0 h 20778"/>
                <a:gd name="connsiteX2" fmla="*/ 0 w 805920"/>
                <a:gd name="connsiteY2" fmla="*/ 20778 h 20778"/>
                <a:gd name="connsiteX0" fmla="*/ 553508 w 553508"/>
                <a:gd name="connsiteY0" fmla="*/ 18343 h 18344"/>
                <a:gd name="connsiteX1" fmla="*/ 170920 w 553508"/>
                <a:gd name="connsiteY1" fmla="*/ 7797 h 18344"/>
                <a:gd name="connsiteX2" fmla="*/ 0 w 553508"/>
                <a:gd name="connsiteY2" fmla="*/ 704 h 18344"/>
                <a:gd name="connsiteX0" fmla="*/ 553508 w 553508"/>
                <a:gd name="connsiteY0" fmla="*/ 18134 h 20064"/>
                <a:gd name="connsiteX1" fmla="*/ 256645 w 553508"/>
                <a:gd name="connsiteY1" fmla="*/ 17425 h 20064"/>
                <a:gd name="connsiteX2" fmla="*/ 0 w 553508"/>
                <a:gd name="connsiteY2" fmla="*/ 495 h 20064"/>
                <a:gd name="connsiteX0" fmla="*/ 553508 w 553508"/>
                <a:gd name="connsiteY0" fmla="*/ 18577 h 20506"/>
                <a:gd name="connsiteX1" fmla="*/ 256645 w 553508"/>
                <a:gd name="connsiteY1" fmla="*/ 17868 h 20506"/>
                <a:gd name="connsiteX2" fmla="*/ 0 w 553508"/>
                <a:gd name="connsiteY2" fmla="*/ 938 h 20506"/>
                <a:gd name="connsiteX0" fmla="*/ 553508 w 553508"/>
                <a:gd name="connsiteY0" fmla="*/ 17639 h 19568"/>
                <a:gd name="connsiteX1" fmla="*/ 256645 w 553508"/>
                <a:gd name="connsiteY1" fmla="*/ 16930 h 19568"/>
                <a:gd name="connsiteX2" fmla="*/ 0 w 553508"/>
                <a:gd name="connsiteY2" fmla="*/ 0 h 19568"/>
                <a:gd name="connsiteX0" fmla="*/ 553508 w 553508"/>
                <a:gd name="connsiteY0" fmla="*/ 17639 h 19568"/>
                <a:gd name="connsiteX1" fmla="*/ 256645 w 553508"/>
                <a:gd name="connsiteY1" fmla="*/ 16930 h 19568"/>
                <a:gd name="connsiteX2" fmla="*/ 0 w 553508"/>
                <a:gd name="connsiteY2" fmla="*/ 0 h 19568"/>
                <a:gd name="connsiteX0" fmla="*/ 553508 w 553508"/>
                <a:gd name="connsiteY0" fmla="*/ 17639 h 17787"/>
                <a:gd name="connsiteX1" fmla="*/ 256645 w 553508"/>
                <a:gd name="connsiteY1" fmla="*/ 16930 h 17787"/>
                <a:gd name="connsiteX2" fmla="*/ 0 w 553508"/>
                <a:gd name="connsiteY2" fmla="*/ 0 h 17787"/>
                <a:gd name="connsiteX0" fmla="*/ 551921 w 551921"/>
                <a:gd name="connsiteY0" fmla="*/ 29115 h 29115"/>
                <a:gd name="connsiteX1" fmla="*/ 256645 w 551921"/>
                <a:gd name="connsiteY1" fmla="*/ 16930 h 29115"/>
                <a:gd name="connsiteX2" fmla="*/ 0 w 551921"/>
                <a:gd name="connsiteY2" fmla="*/ 0 h 29115"/>
                <a:gd name="connsiteX0" fmla="*/ 551921 w 551921"/>
                <a:gd name="connsiteY0" fmla="*/ 29115 h 29115"/>
                <a:gd name="connsiteX1" fmla="*/ 256645 w 551921"/>
                <a:gd name="connsiteY1" fmla="*/ 16930 h 29115"/>
                <a:gd name="connsiteX2" fmla="*/ 0 w 551921"/>
                <a:gd name="connsiteY2" fmla="*/ 0 h 29115"/>
                <a:gd name="connsiteX0" fmla="*/ 551921 w 551921"/>
                <a:gd name="connsiteY0" fmla="*/ 29115 h 29115"/>
                <a:gd name="connsiteX1" fmla="*/ 256645 w 551921"/>
                <a:gd name="connsiteY1" fmla="*/ 16930 h 29115"/>
                <a:gd name="connsiteX2" fmla="*/ 0 w 551921"/>
                <a:gd name="connsiteY2" fmla="*/ 0 h 29115"/>
                <a:gd name="connsiteX0" fmla="*/ 551921 w 551921"/>
                <a:gd name="connsiteY0" fmla="*/ 29115 h 29115"/>
                <a:gd name="connsiteX1" fmla="*/ 256645 w 551921"/>
                <a:gd name="connsiteY1" fmla="*/ 16930 h 29115"/>
                <a:gd name="connsiteX2" fmla="*/ 0 w 551921"/>
                <a:gd name="connsiteY2" fmla="*/ 0 h 29115"/>
                <a:gd name="connsiteX0" fmla="*/ 551921 w 551921"/>
                <a:gd name="connsiteY0" fmla="*/ 29115 h 29115"/>
                <a:gd name="connsiteX1" fmla="*/ 256645 w 551921"/>
                <a:gd name="connsiteY1" fmla="*/ 16930 h 29115"/>
                <a:gd name="connsiteX2" fmla="*/ 0 w 551921"/>
                <a:gd name="connsiteY2" fmla="*/ 0 h 29115"/>
                <a:gd name="connsiteX0" fmla="*/ 551921 w 551921"/>
                <a:gd name="connsiteY0" fmla="*/ 29115 h 29115"/>
                <a:gd name="connsiteX1" fmla="*/ 256645 w 551921"/>
                <a:gd name="connsiteY1" fmla="*/ 16930 h 29115"/>
                <a:gd name="connsiteX2" fmla="*/ 0 w 551921"/>
                <a:gd name="connsiteY2" fmla="*/ 0 h 29115"/>
                <a:gd name="connsiteX0" fmla="*/ 551921 w 551921"/>
                <a:gd name="connsiteY0" fmla="*/ 29115 h 29115"/>
                <a:gd name="connsiteX1" fmla="*/ 259820 w 551921"/>
                <a:gd name="connsiteY1" fmla="*/ 25128 h 29115"/>
                <a:gd name="connsiteX2" fmla="*/ 0 w 551921"/>
                <a:gd name="connsiteY2" fmla="*/ 0 h 29115"/>
                <a:gd name="connsiteX0" fmla="*/ 551921 w 551921"/>
                <a:gd name="connsiteY0" fmla="*/ 29115 h 29115"/>
                <a:gd name="connsiteX1" fmla="*/ 259820 w 551921"/>
                <a:gd name="connsiteY1" fmla="*/ 25128 h 29115"/>
                <a:gd name="connsiteX2" fmla="*/ 0 w 551921"/>
                <a:gd name="connsiteY2" fmla="*/ 0 h 29115"/>
                <a:gd name="connsiteX0" fmla="*/ 551921 w 551921"/>
                <a:gd name="connsiteY0" fmla="*/ 29115 h 29115"/>
                <a:gd name="connsiteX1" fmla="*/ 259820 w 551921"/>
                <a:gd name="connsiteY1" fmla="*/ 25128 h 29115"/>
                <a:gd name="connsiteX2" fmla="*/ 0 w 551921"/>
                <a:gd name="connsiteY2" fmla="*/ 0 h 29115"/>
                <a:gd name="connsiteX0" fmla="*/ 437621 w 437621"/>
                <a:gd name="connsiteY0" fmla="*/ 61904 h 61904"/>
                <a:gd name="connsiteX1" fmla="*/ 259820 w 437621"/>
                <a:gd name="connsiteY1" fmla="*/ 25128 h 61904"/>
                <a:gd name="connsiteX2" fmla="*/ 0 w 437621"/>
                <a:gd name="connsiteY2" fmla="*/ 0 h 61904"/>
                <a:gd name="connsiteX0" fmla="*/ 437621 w 437621"/>
                <a:gd name="connsiteY0" fmla="*/ 61904 h 61904"/>
                <a:gd name="connsiteX1" fmla="*/ 259820 w 437621"/>
                <a:gd name="connsiteY1" fmla="*/ 25128 h 61904"/>
                <a:gd name="connsiteX2" fmla="*/ 0 w 437621"/>
                <a:gd name="connsiteY2" fmla="*/ 0 h 61904"/>
                <a:gd name="connsiteX0" fmla="*/ 439208 w 439208"/>
                <a:gd name="connsiteY0" fmla="*/ 70102 h 70102"/>
                <a:gd name="connsiteX1" fmla="*/ 259820 w 439208"/>
                <a:gd name="connsiteY1" fmla="*/ 25128 h 70102"/>
                <a:gd name="connsiteX2" fmla="*/ 0 w 439208"/>
                <a:gd name="connsiteY2" fmla="*/ 0 h 70102"/>
                <a:gd name="connsiteX0" fmla="*/ 439208 w 439208"/>
                <a:gd name="connsiteY0" fmla="*/ 70102 h 70102"/>
                <a:gd name="connsiteX1" fmla="*/ 259820 w 439208"/>
                <a:gd name="connsiteY1" fmla="*/ 25128 h 70102"/>
                <a:gd name="connsiteX2" fmla="*/ 0 w 439208"/>
                <a:gd name="connsiteY2" fmla="*/ 0 h 70102"/>
                <a:gd name="connsiteX0" fmla="*/ 507471 w 507471"/>
                <a:gd name="connsiteY0" fmla="*/ 68462 h 68462"/>
                <a:gd name="connsiteX1" fmla="*/ 259820 w 507471"/>
                <a:gd name="connsiteY1" fmla="*/ 25128 h 68462"/>
                <a:gd name="connsiteX2" fmla="*/ 0 w 507471"/>
                <a:gd name="connsiteY2" fmla="*/ 0 h 68462"/>
                <a:gd name="connsiteX0" fmla="*/ 507471 w 507471"/>
                <a:gd name="connsiteY0" fmla="*/ 68462 h 68462"/>
                <a:gd name="connsiteX1" fmla="*/ 259820 w 507471"/>
                <a:gd name="connsiteY1" fmla="*/ 25128 h 68462"/>
                <a:gd name="connsiteX2" fmla="*/ 0 w 507471"/>
                <a:gd name="connsiteY2" fmla="*/ 0 h 68462"/>
                <a:gd name="connsiteX0" fmla="*/ 507471 w 507471"/>
                <a:gd name="connsiteY0" fmla="*/ 68462 h 68462"/>
                <a:gd name="connsiteX1" fmla="*/ 259820 w 507471"/>
                <a:gd name="connsiteY1" fmla="*/ 25128 h 68462"/>
                <a:gd name="connsiteX2" fmla="*/ 0 w 507471"/>
                <a:gd name="connsiteY2" fmla="*/ 0 h 68462"/>
              </a:gdLst>
              <a:ahLst/>
              <a:cxnLst>
                <a:cxn ang="0">
                  <a:pos x="connsiteX0" y="connsiteY0"/>
                </a:cxn>
                <a:cxn ang="0">
                  <a:pos x="connsiteX1" y="connsiteY1"/>
                </a:cxn>
                <a:cxn ang="0">
                  <a:pos x="connsiteX2" y="connsiteY2"/>
                </a:cxn>
              </a:cxnLst>
              <a:rect l="l" t="t" r="r" b="b"/>
              <a:pathLst>
                <a:path w="507471" h="68462">
                  <a:moveTo>
                    <a:pt x="507471" y="68462"/>
                  </a:moveTo>
                  <a:cubicBezTo>
                    <a:pt x="432859" y="44728"/>
                    <a:pt x="350307" y="34109"/>
                    <a:pt x="259820" y="25128"/>
                  </a:cubicBezTo>
                  <a:cubicBezTo>
                    <a:pt x="191029" y="19180"/>
                    <a:pt x="77611" y="11705"/>
                    <a:pt x="0" y="0"/>
                  </a:cubicBezTo>
                </a:path>
              </a:pathLst>
            </a:custGeom>
            <a:noFill/>
            <a:ln w="38100">
              <a:solidFill>
                <a:srgbClr val="ED7D31"/>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a typeface="宋体" panose="02010600030101010101" pitchFamily="2" charset="-122"/>
              </a:endParaRPr>
            </a:p>
          </p:txBody>
        </p:sp>
        <p:sp>
          <p:nvSpPr>
            <p:cNvPr id="9" name="Freeform: Shape 8">
              <a:extLst>
                <a:ext uri="{FF2B5EF4-FFF2-40B4-BE49-F238E27FC236}">
                  <a16:creationId xmlns:a16="http://schemas.microsoft.com/office/drawing/2014/main" id="{2C5FA082-0F40-EBE1-79B8-CE9764208FE5}"/>
                </a:ext>
              </a:extLst>
            </p:cNvPr>
            <p:cNvSpPr/>
            <p:nvPr/>
          </p:nvSpPr>
          <p:spPr>
            <a:xfrm>
              <a:off x="1592409" y="3945853"/>
              <a:ext cx="347516" cy="103443"/>
            </a:xfrm>
            <a:custGeom>
              <a:avLst/>
              <a:gdLst>
                <a:gd name="connsiteX0" fmla="*/ 0 w 1263650"/>
                <a:gd name="connsiteY0" fmla="*/ 253009 h 253009"/>
                <a:gd name="connsiteX1" fmla="*/ 622300 w 1263650"/>
                <a:gd name="connsiteY1" fmla="*/ 24409 h 253009"/>
                <a:gd name="connsiteX2" fmla="*/ 1263650 w 1263650"/>
                <a:gd name="connsiteY2" fmla="*/ 7476 h 253009"/>
                <a:gd name="connsiteX0" fmla="*/ 0 w 1263650"/>
                <a:gd name="connsiteY0" fmla="*/ 245550 h 245550"/>
                <a:gd name="connsiteX1" fmla="*/ 465137 w 1263650"/>
                <a:gd name="connsiteY1" fmla="*/ 131716 h 245550"/>
                <a:gd name="connsiteX2" fmla="*/ 1263650 w 1263650"/>
                <a:gd name="connsiteY2" fmla="*/ 17 h 245550"/>
                <a:gd name="connsiteX0" fmla="*/ 0 w 736600"/>
                <a:gd name="connsiteY0" fmla="*/ 121156 h 121156"/>
                <a:gd name="connsiteX1" fmla="*/ 465137 w 736600"/>
                <a:gd name="connsiteY1" fmla="*/ 7322 h 121156"/>
                <a:gd name="connsiteX2" fmla="*/ 736600 w 736600"/>
                <a:gd name="connsiteY2" fmla="*/ 111711 h 121156"/>
                <a:gd name="connsiteX0" fmla="*/ 0 w 736600"/>
                <a:gd name="connsiteY0" fmla="*/ 85503 h 85503"/>
                <a:gd name="connsiteX1" fmla="*/ 368299 w 736600"/>
                <a:gd name="connsiteY1" fmla="*/ 9377 h 85503"/>
                <a:gd name="connsiteX2" fmla="*/ 736600 w 736600"/>
                <a:gd name="connsiteY2" fmla="*/ 76058 h 85503"/>
                <a:gd name="connsiteX0" fmla="*/ 0 w 736600"/>
                <a:gd name="connsiteY0" fmla="*/ 85503 h 85503"/>
                <a:gd name="connsiteX1" fmla="*/ 368299 w 736600"/>
                <a:gd name="connsiteY1" fmla="*/ 9377 h 85503"/>
                <a:gd name="connsiteX2" fmla="*/ 736600 w 736600"/>
                <a:gd name="connsiteY2" fmla="*/ 76058 h 85503"/>
                <a:gd name="connsiteX0" fmla="*/ 0 w 736600"/>
                <a:gd name="connsiteY0" fmla="*/ 85503 h 85503"/>
                <a:gd name="connsiteX1" fmla="*/ 368299 w 736600"/>
                <a:gd name="connsiteY1" fmla="*/ 9377 h 85503"/>
                <a:gd name="connsiteX2" fmla="*/ 736600 w 736600"/>
                <a:gd name="connsiteY2" fmla="*/ 76058 h 85503"/>
                <a:gd name="connsiteX0" fmla="*/ 0 w 736600"/>
                <a:gd name="connsiteY0" fmla="*/ 100878 h 100878"/>
                <a:gd name="connsiteX1" fmla="*/ 373061 w 736600"/>
                <a:gd name="connsiteY1" fmla="*/ 8357 h 100878"/>
                <a:gd name="connsiteX2" fmla="*/ 736600 w 736600"/>
                <a:gd name="connsiteY2" fmla="*/ 91433 h 100878"/>
                <a:gd name="connsiteX0" fmla="*/ 0 w 736600"/>
                <a:gd name="connsiteY0" fmla="*/ 100878 h 100878"/>
                <a:gd name="connsiteX1" fmla="*/ 373061 w 736600"/>
                <a:gd name="connsiteY1" fmla="*/ 8357 h 100878"/>
                <a:gd name="connsiteX2" fmla="*/ 736600 w 736600"/>
                <a:gd name="connsiteY2" fmla="*/ 91433 h 100878"/>
                <a:gd name="connsiteX0" fmla="*/ 0 w 736600"/>
                <a:gd name="connsiteY0" fmla="*/ 92521 h 92521"/>
                <a:gd name="connsiteX1" fmla="*/ 373061 w 736600"/>
                <a:gd name="connsiteY1" fmla="*/ 0 h 92521"/>
                <a:gd name="connsiteX2" fmla="*/ 736600 w 736600"/>
                <a:gd name="connsiteY2" fmla="*/ 83076 h 92521"/>
                <a:gd name="connsiteX0" fmla="*/ 0 w 736600"/>
                <a:gd name="connsiteY0" fmla="*/ 92717 h 92717"/>
                <a:gd name="connsiteX1" fmla="*/ 373061 w 736600"/>
                <a:gd name="connsiteY1" fmla="*/ 196 h 92717"/>
                <a:gd name="connsiteX2" fmla="*/ 736600 w 736600"/>
                <a:gd name="connsiteY2" fmla="*/ 83272 h 92717"/>
                <a:gd name="connsiteX0" fmla="*/ 0 w 736600"/>
                <a:gd name="connsiteY0" fmla="*/ 92717 h 92717"/>
                <a:gd name="connsiteX1" fmla="*/ 373061 w 736600"/>
                <a:gd name="connsiteY1" fmla="*/ 196 h 92717"/>
                <a:gd name="connsiteX2" fmla="*/ 736600 w 736600"/>
                <a:gd name="connsiteY2" fmla="*/ 83272 h 92717"/>
                <a:gd name="connsiteX0" fmla="*/ 0 w 736600"/>
                <a:gd name="connsiteY0" fmla="*/ 92717 h 92717"/>
                <a:gd name="connsiteX1" fmla="*/ 373061 w 736600"/>
                <a:gd name="connsiteY1" fmla="*/ 196 h 92717"/>
                <a:gd name="connsiteX2" fmla="*/ 736600 w 736600"/>
                <a:gd name="connsiteY2" fmla="*/ 83272 h 92717"/>
                <a:gd name="connsiteX0" fmla="*/ 0 w 736600"/>
                <a:gd name="connsiteY0" fmla="*/ 92717 h 92717"/>
                <a:gd name="connsiteX1" fmla="*/ 373061 w 736600"/>
                <a:gd name="connsiteY1" fmla="*/ 196 h 92717"/>
                <a:gd name="connsiteX2" fmla="*/ 736600 w 736600"/>
                <a:gd name="connsiteY2" fmla="*/ 83272 h 92717"/>
                <a:gd name="connsiteX0" fmla="*/ 0 w 736600"/>
                <a:gd name="connsiteY0" fmla="*/ 92862 h 92862"/>
                <a:gd name="connsiteX1" fmla="*/ 373061 w 736600"/>
                <a:gd name="connsiteY1" fmla="*/ 341 h 92862"/>
                <a:gd name="connsiteX2" fmla="*/ 736600 w 736600"/>
                <a:gd name="connsiteY2" fmla="*/ 83417 h 92862"/>
                <a:gd name="connsiteX0" fmla="*/ 0 w 709612"/>
                <a:gd name="connsiteY0" fmla="*/ 92803 h 103033"/>
                <a:gd name="connsiteX1" fmla="*/ 373061 w 709612"/>
                <a:gd name="connsiteY1" fmla="*/ 282 h 103033"/>
                <a:gd name="connsiteX2" fmla="*/ 709612 w 709612"/>
                <a:gd name="connsiteY2" fmla="*/ 103033 h 103033"/>
                <a:gd name="connsiteX0" fmla="*/ 0 w 709612"/>
                <a:gd name="connsiteY0" fmla="*/ 92521 h 102751"/>
                <a:gd name="connsiteX1" fmla="*/ 373061 w 709612"/>
                <a:gd name="connsiteY1" fmla="*/ 0 h 102751"/>
                <a:gd name="connsiteX2" fmla="*/ 709612 w 709612"/>
                <a:gd name="connsiteY2" fmla="*/ 102751 h 102751"/>
                <a:gd name="connsiteX0" fmla="*/ 0 w 709612"/>
                <a:gd name="connsiteY0" fmla="*/ 92521 h 102751"/>
                <a:gd name="connsiteX1" fmla="*/ 373061 w 709612"/>
                <a:gd name="connsiteY1" fmla="*/ 0 h 102751"/>
                <a:gd name="connsiteX2" fmla="*/ 709612 w 709612"/>
                <a:gd name="connsiteY2" fmla="*/ 102751 h 102751"/>
                <a:gd name="connsiteX0" fmla="*/ 0 w 709612"/>
                <a:gd name="connsiteY0" fmla="*/ 42321 h 52551"/>
                <a:gd name="connsiteX1" fmla="*/ 379411 w 709612"/>
                <a:gd name="connsiteY1" fmla="*/ 37241 h 52551"/>
                <a:gd name="connsiteX2" fmla="*/ 709612 w 709612"/>
                <a:gd name="connsiteY2" fmla="*/ 52551 h 52551"/>
                <a:gd name="connsiteX0" fmla="*/ 0 w 709612"/>
                <a:gd name="connsiteY0" fmla="*/ 5080 h 15310"/>
                <a:gd name="connsiteX1" fmla="*/ 379411 w 709612"/>
                <a:gd name="connsiteY1" fmla="*/ 0 h 15310"/>
                <a:gd name="connsiteX2" fmla="*/ 709612 w 709612"/>
                <a:gd name="connsiteY2" fmla="*/ 15310 h 15310"/>
                <a:gd name="connsiteX0" fmla="*/ 0 w 544512"/>
                <a:gd name="connsiteY0" fmla="*/ 197453 h 203781"/>
                <a:gd name="connsiteX1" fmla="*/ 379411 w 544512"/>
                <a:gd name="connsiteY1" fmla="*/ 192373 h 203781"/>
                <a:gd name="connsiteX2" fmla="*/ 544512 w 544512"/>
                <a:gd name="connsiteY2" fmla="*/ 7 h 203781"/>
                <a:gd name="connsiteX0" fmla="*/ 0 w 514878"/>
                <a:gd name="connsiteY0" fmla="*/ 210568 h 216896"/>
                <a:gd name="connsiteX1" fmla="*/ 379411 w 514878"/>
                <a:gd name="connsiteY1" fmla="*/ 205488 h 216896"/>
                <a:gd name="connsiteX2" fmla="*/ 514878 w 514878"/>
                <a:gd name="connsiteY2" fmla="*/ 6 h 216896"/>
                <a:gd name="connsiteX0" fmla="*/ 0 w 514878"/>
                <a:gd name="connsiteY0" fmla="*/ 210570 h 212930"/>
                <a:gd name="connsiteX1" fmla="*/ 313794 w 514878"/>
                <a:gd name="connsiteY1" fmla="*/ 157397 h 212930"/>
                <a:gd name="connsiteX2" fmla="*/ 514878 w 514878"/>
                <a:gd name="connsiteY2" fmla="*/ 8 h 212930"/>
                <a:gd name="connsiteX0" fmla="*/ 0 w 514878"/>
                <a:gd name="connsiteY0" fmla="*/ 210576 h 212936"/>
                <a:gd name="connsiteX1" fmla="*/ 313794 w 514878"/>
                <a:gd name="connsiteY1" fmla="*/ 157403 h 212936"/>
                <a:gd name="connsiteX2" fmla="*/ 514878 w 514878"/>
                <a:gd name="connsiteY2" fmla="*/ 14 h 212936"/>
                <a:gd name="connsiteX0" fmla="*/ 0 w 514878"/>
                <a:gd name="connsiteY0" fmla="*/ 210576 h 214066"/>
                <a:gd name="connsiteX1" fmla="*/ 313794 w 514878"/>
                <a:gd name="connsiteY1" fmla="*/ 157403 h 214066"/>
                <a:gd name="connsiteX2" fmla="*/ 514878 w 514878"/>
                <a:gd name="connsiteY2" fmla="*/ 14 h 214066"/>
                <a:gd name="connsiteX0" fmla="*/ 0 w 514878"/>
                <a:gd name="connsiteY0" fmla="*/ 210575 h 214947"/>
                <a:gd name="connsiteX1" fmla="*/ 339194 w 514878"/>
                <a:gd name="connsiteY1" fmla="*/ 168332 h 214947"/>
                <a:gd name="connsiteX2" fmla="*/ 514878 w 514878"/>
                <a:gd name="connsiteY2" fmla="*/ 13 h 214947"/>
                <a:gd name="connsiteX0" fmla="*/ 0 w 514878"/>
                <a:gd name="connsiteY0" fmla="*/ 210573 h 214945"/>
                <a:gd name="connsiteX1" fmla="*/ 339194 w 514878"/>
                <a:gd name="connsiteY1" fmla="*/ 168330 h 214945"/>
                <a:gd name="connsiteX2" fmla="*/ 514878 w 514878"/>
                <a:gd name="connsiteY2" fmla="*/ 11 h 214945"/>
                <a:gd name="connsiteX0" fmla="*/ 0 w 514878"/>
                <a:gd name="connsiteY0" fmla="*/ 210573 h 214405"/>
                <a:gd name="connsiteX1" fmla="*/ 339194 w 514878"/>
                <a:gd name="connsiteY1" fmla="*/ 168330 h 214405"/>
                <a:gd name="connsiteX2" fmla="*/ 514878 w 514878"/>
                <a:gd name="connsiteY2" fmla="*/ 11 h 214405"/>
                <a:gd name="connsiteX0" fmla="*/ 0 w 514878"/>
                <a:gd name="connsiteY0" fmla="*/ 210574 h 214406"/>
                <a:gd name="connsiteX1" fmla="*/ 339194 w 514878"/>
                <a:gd name="connsiteY1" fmla="*/ 168331 h 214406"/>
                <a:gd name="connsiteX2" fmla="*/ 514878 w 514878"/>
                <a:gd name="connsiteY2" fmla="*/ 12 h 214406"/>
                <a:gd name="connsiteX0" fmla="*/ 0 w 514878"/>
                <a:gd name="connsiteY0" fmla="*/ 210574 h 213648"/>
                <a:gd name="connsiteX1" fmla="*/ 339194 w 514878"/>
                <a:gd name="connsiteY1" fmla="*/ 168331 h 213648"/>
                <a:gd name="connsiteX2" fmla="*/ 514878 w 514878"/>
                <a:gd name="connsiteY2" fmla="*/ 12 h 213648"/>
                <a:gd name="connsiteX0" fmla="*/ 0 w 514878"/>
                <a:gd name="connsiteY0" fmla="*/ 210562 h 213636"/>
                <a:gd name="connsiteX1" fmla="*/ 339194 w 514878"/>
                <a:gd name="connsiteY1" fmla="*/ 168319 h 213636"/>
                <a:gd name="connsiteX2" fmla="*/ 514878 w 514878"/>
                <a:gd name="connsiteY2" fmla="*/ 0 h 213636"/>
                <a:gd name="connsiteX0" fmla="*/ 13611 w 181356"/>
                <a:gd name="connsiteY0" fmla="*/ 173400 h 184421"/>
                <a:gd name="connsiteX1" fmla="*/ 5672 w 181356"/>
                <a:gd name="connsiteY1" fmla="*/ 168319 h 184421"/>
                <a:gd name="connsiteX2" fmla="*/ 181356 w 181356"/>
                <a:gd name="connsiteY2" fmla="*/ 0 h 184421"/>
                <a:gd name="connsiteX0" fmla="*/ 36399 w 204144"/>
                <a:gd name="connsiteY0" fmla="*/ 173400 h 174680"/>
                <a:gd name="connsiteX1" fmla="*/ 5176 w 204144"/>
                <a:gd name="connsiteY1" fmla="*/ 69946 h 174680"/>
                <a:gd name="connsiteX2" fmla="*/ 204144 w 204144"/>
                <a:gd name="connsiteY2" fmla="*/ 0 h 174680"/>
                <a:gd name="connsiteX0" fmla="*/ 254208 w 293134"/>
                <a:gd name="connsiteY0" fmla="*/ 0 h 79678"/>
                <a:gd name="connsiteX1" fmla="*/ 2852 w 293134"/>
                <a:gd name="connsiteY1" fmla="*/ 75803 h 79678"/>
                <a:gd name="connsiteX2" fmla="*/ 201820 w 293134"/>
                <a:gd name="connsiteY2" fmla="*/ 5857 h 79678"/>
                <a:gd name="connsiteX0" fmla="*/ 254208 w 925720"/>
                <a:gd name="connsiteY0" fmla="*/ 11631 h 91309"/>
                <a:gd name="connsiteX1" fmla="*/ 2852 w 925720"/>
                <a:gd name="connsiteY1" fmla="*/ 87434 h 91309"/>
                <a:gd name="connsiteX2" fmla="*/ 925720 w 925720"/>
                <a:gd name="connsiteY2" fmla="*/ 0 h 91309"/>
                <a:gd name="connsiteX0" fmla="*/ 0 w 671512"/>
                <a:gd name="connsiteY0" fmla="*/ 17924 h 31300"/>
                <a:gd name="connsiteX1" fmla="*/ 256644 w 671512"/>
                <a:gd name="connsiteY1" fmla="*/ 17215 h 31300"/>
                <a:gd name="connsiteX2" fmla="*/ 671512 w 671512"/>
                <a:gd name="connsiteY2" fmla="*/ 6293 h 31300"/>
                <a:gd name="connsiteX0" fmla="*/ 0 w 671512"/>
                <a:gd name="connsiteY0" fmla="*/ 17924 h 24387"/>
                <a:gd name="connsiteX1" fmla="*/ 256644 w 671512"/>
                <a:gd name="connsiteY1" fmla="*/ 17215 h 24387"/>
                <a:gd name="connsiteX2" fmla="*/ 671512 w 671512"/>
                <a:gd name="connsiteY2" fmla="*/ 6293 h 24387"/>
                <a:gd name="connsiteX0" fmla="*/ 0 w 671512"/>
                <a:gd name="connsiteY0" fmla="*/ 11631 h 70099"/>
                <a:gd name="connsiteX1" fmla="*/ 252410 w 671512"/>
                <a:gd name="connsiteY1" fmla="*/ 69946 h 70099"/>
                <a:gd name="connsiteX2" fmla="*/ 671512 w 671512"/>
                <a:gd name="connsiteY2" fmla="*/ 0 h 70099"/>
                <a:gd name="connsiteX0" fmla="*/ 0 w 671512"/>
                <a:gd name="connsiteY0" fmla="*/ 11631 h 70099"/>
                <a:gd name="connsiteX1" fmla="*/ 252410 w 671512"/>
                <a:gd name="connsiteY1" fmla="*/ 69946 h 70099"/>
                <a:gd name="connsiteX2" fmla="*/ 671512 w 671512"/>
                <a:gd name="connsiteY2" fmla="*/ 0 h 70099"/>
                <a:gd name="connsiteX0" fmla="*/ 0 w 671512"/>
                <a:gd name="connsiteY0" fmla="*/ 11631 h 70314"/>
                <a:gd name="connsiteX1" fmla="*/ 252410 w 671512"/>
                <a:gd name="connsiteY1" fmla="*/ 69946 h 70314"/>
                <a:gd name="connsiteX2" fmla="*/ 671512 w 671512"/>
                <a:gd name="connsiteY2" fmla="*/ 0 h 70314"/>
                <a:gd name="connsiteX0" fmla="*/ 0 w 671512"/>
                <a:gd name="connsiteY0" fmla="*/ 11631 h 69946"/>
                <a:gd name="connsiteX1" fmla="*/ 252410 w 671512"/>
                <a:gd name="connsiteY1" fmla="*/ 69946 h 69946"/>
                <a:gd name="connsiteX2" fmla="*/ 671512 w 671512"/>
                <a:gd name="connsiteY2" fmla="*/ 0 h 69946"/>
                <a:gd name="connsiteX0" fmla="*/ 0 w 671512"/>
                <a:gd name="connsiteY0" fmla="*/ 11631 h 69946"/>
                <a:gd name="connsiteX1" fmla="*/ 252410 w 671512"/>
                <a:gd name="connsiteY1" fmla="*/ 69946 h 69946"/>
                <a:gd name="connsiteX2" fmla="*/ 671512 w 671512"/>
                <a:gd name="connsiteY2" fmla="*/ 0 h 69946"/>
                <a:gd name="connsiteX0" fmla="*/ 0 w 671512"/>
                <a:gd name="connsiteY0" fmla="*/ 11631 h 69946"/>
                <a:gd name="connsiteX1" fmla="*/ 252410 w 671512"/>
                <a:gd name="connsiteY1" fmla="*/ 69946 h 69946"/>
                <a:gd name="connsiteX2" fmla="*/ 671512 w 671512"/>
                <a:gd name="connsiteY2" fmla="*/ 0 h 69946"/>
                <a:gd name="connsiteX0" fmla="*/ 0 w 671512"/>
                <a:gd name="connsiteY0" fmla="*/ 11631 h 72131"/>
                <a:gd name="connsiteX1" fmla="*/ 334960 w 671512"/>
                <a:gd name="connsiteY1" fmla="*/ 72131 h 72131"/>
                <a:gd name="connsiteX2" fmla="*/ 671512 w 671512"/>
                <a:gd name="connsiteY2" fmla="*/ 0 h 72131"/>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59"/>
                <a:gd name="connsiteX1" fmla="*/ 328610 w 671512"/>
                <a:gd name="connsiteY1" fmla="*/ 67759 h 67759"/>
                <a:gd name="connsiteX2" fmla="*/ 671512 w 671512"/>
                <a:gd name="connsiteY2" fmla="*/ 0 h 67759"/>
                <a:gd name="connsiteX0" fmla="*/ 0 w 671512"/>
                <a:gd name="connsiteY0" fmla="*/ 11631 h 67793"/>
                <a:gd name="connsiteX1" fmla="*/ 328610 w 671512"/>
                <a:gd name="connsiteY1" fmla="*/ 67759 h 67793"/>
                <a:gd name="connsiteX2" fmla="*/ 671512 w 671512"/>
                <a:gd name="connsiteY2" fmla="*/ 0 h 67793"/>
                <a:gd name="connsiteX0" fmla="*/ 0 w 671512"/>
                <a:gd name="connsiteY0" fmla="*/ 11631 h 67793"/>
                <a:gd name="connsiteX1" fmla="*/ 328610 w 671512"/>
                <a:gd name="connsiteY1" fmla="*/ 67759 h 67793"/>
                <a:gd name="connsiteX2" fmla="*/ 671512 w 671512"/>
                <a:gd name="connsiteY2" fmla="*/ 0 h 67793"/>
                <a:gd name="connsiteX0" fmla="*/ 235235 w 573397"/>
                <a:gd name="connsiteY0" fmla="*/ 0 h 56162"/>
                <a:gd name="connsiteX1" fmla="*/ 563845 w 573397"/>
                <a:gd name="connsiteY1" fmla="*/ 56128 h 56162"/>
                <a:gd name="connsiteX2" fmla="*/ 27272 w 573397"/>
                <a:gd name="connsiteY2" fmla="*/ 1485 h 56162"/>
                <a:gd name="connsiteX0" fmla="*/ 514635 w 573397"/>
                <a:gd name="connsiteY0" fmla="*/ 0 h 115160"/>
                <a:gd name="connsiteX1" fmla="*/ 563845 w 573397"/>
                <a:gd name="connsiteY1" fmla="*/ 115151 h 115160"/>
                <a:gd name="connsiteX2" fmla="*/ 27272 w 573397"/>
                <a:gd name="connsiteY2" fmla="*/ 60508 h 115160"/>
                <a:gd name="connsiteX0" fmla="*/ 524817 w 547250"/>
                <a:gd name="connsiteY0" fmla="*/ 0 h 108603"/>
                <a:gd name="connsiteX1" fmla="*/ 316852 w 547250"/>
                <a:gd name="connsiteY1" fmla="*/ 108593 h 108603"/>
                <a:gd name="connsiteX2" fmla="*/ 37454 w 547250"/>
                <a:gd name="connsiteY2" fmla="*/ 60508 h 108603"/>
                <a:gd name="connsiteX0" fmla="*/ 524817 w 547250"/>
                <a:gd name="connsiteY0" fmla="*/ 0 h 118898"/>
                <a:gd name="connsiteX1" fmla="*/ 316852 w 547250"/>
                <a:gd name="connsiteY1" fmla="*/ 108593 h 118898"/>
                <a:gd name="connsiteX2" fmla="*/ 37454 w 547250"/>
                <a:gd name="connsiteY2" fmla="*/ 96577 h 118898"/>
                <a:gd name="connsiteX0" fmla="*/ 487363 w 509796"/>
                <a:gd name="connsiteY0" fmla="*/ 0 h 108603"/>
                <a:gd name="connsiteX1" fmla="*/ 279398 w 509796"/>
                <a:gd name="connsiteY1" fmla="*/ 108593 h 108603"/>
                <a:gd name="connsiteX2" fmla="*/ 0 w 509796"/>
                <a:gd name="connsiteY2" fmla="*/ 96577 h 108603"/>
                <a:gd name="connsiteX0" fmla="*/ 487363 w 509796"/>
                <a:gd name="connsiteY0" fmla="*/ 0 h 108603"/>
                <a:gd name="connsiteX1" fmla="*/ 279398 w 509796"/>
                <a:gd name="connsiteY1" fmla="*/ 108593 h 108603"/>
                <a:gd name="connsiteX2" fmla="*/ 0 w 509796"/>
                <a:gd name="connsiteY2" fmla="*/ 96577 h 108603"/>
                <a:gd name="connsiteX0" fmla="*/ 487363 w 509796"/>
                <a:gd name="connsiteY0" fmla="*/ 0 h 109552"/>
                <a:gd name="connsiteX1" fmla="*/ 279398 w 509796"/>
                <a:gd name="connsiteY1" fmla="*/ 108593 h 109552"/>
                <a:gd name="connsiteX2" fmla="*/ 0 w 509796"/>
                <a:gd name="connsiteY2" fmla="*/ 96577 h 109552"/>
                <a:gd name="connsiteX0" fmla="*/ 500063 w 521944"/>
                <a:gd name="connsiteY0" fmla="*/ 0 h 109552"/>
                <a:gd name="connsiteX1" fmla="*/ 279398 w 521944"/>
                <a:gd name="connsiteY1" fmla="*/ 108593 h 109552"/>
                <a:gd name="connsiteX2" fmla="*/ 0 w 521944"/>
                <a:gd name="connsiteY2" fmla="*/ 96577 h 109552"/>
                <a:gd name="connsiteX0" fmla="*/ 500063 w 500063"/>
                <a:gd name="connsiteY0" fmla="*/ 0 h 109911"/>
                <a:gd name="connsiteX1" fmla="*/ 279398 w 500063"/>
                <a:gd name="connsiteY1" fmla="*/ 108593 h 109911"/>
                <a:gd name="connsiteX2" fmla="*/ 0 w 500063"/>
                <a:gd name="connsiteY2" fmla="*/ 96577 h 109911"/>
                <a:gd name="connsiteX0" fmla="*/ 525463 w 525463"/>
                <a:gd name="connsiteY0" fmla="*/ 0 h 113130"/>
                <a:gd name="connsiteX1" fmla="*/ 279398 w 525463"/>
                <a:gd name="connsiteY1" fmla="*/ 111872 h 113130"/>
                <a:gd name="connsiteX2" fmla="*/ 0 w 525463"/>
                <a:gd name="connsiteY2" fmla="*/ 99856 h 113130"/>
                <a:gd name="connsiteX0" fmla="*/ 525463 w 525463"/>
                <a:gd name="connsiteY0" fmla="*/ 0 h 102250"/>
                <a:gd name="connsiteX1" fmla="*/ 269873 w 525463"/>
                <a:gd name="connsiteY1" fmla="*/ 98756 h 102250"/>
                <a:gd name="connsiteX2" fmla="*/ 0 w 525463"/>
                <a:gd name="connsiteY2" fmla="*/ 99856 h 102250"/>
                <a:gd name="connsiteX0" fmla="*/ 525463 w 525463"/>
                <a:gd name="connsiteY0" fmla="*/ 0 h 102487"/>
                <a:gd name="connsiteX1" fmla="*/ 269873 w 525463"/>
                <a:gd name="connsiteY1" fmla="*/ 98756 h 102487"/>
                <a:gd name="connsiteX2" fmla="*/ 0 w 525463"/>
                <a:gd name="connsiteY2" fmla="*/ 99856 h 102487"/>
                <a:gd name="connsiteX0" fmla="*/ 525463 w 525463"/>
                <a:gd name="connsiteY0" fmla="*/ 0 h 117339"/>
                <a:gd name="connsiteX1" fmla="*/ 269873 w 525463"/>
                <a:gd name="connsiteY1" fmla="*/ 98756 h 117339"/>
                <a:gd name="connsiteX2" fmla="*/ 0 w 525463"/>
                <a:gd name="connsiteY2" fmla="*/ 99856 h 117339"/>
                <a:gd name="connsiteX0" fmla="*/ 525463 w 525463"/>
                <a:gd name="connsiteY0" fmla="*/ 0 h 117339"/>
                <a:gd name="connsiteX1" fmla="*/ 269873 w 525463"/>
                <a:gd name="connsiteY1" fmla="*/ 98756 h 117339"/>
                <a:gd name="connsiteX2" fmla="*/ 0 w 525463"/>
                <a:gd name="connsiteY2" fmla="*/ 99856 h 117339"/>
                <a:gd name="connsiteX0" fmla="*/ 525463 w 525463"/>
                <a:gd name="connsiteY0" fmla="*/ 0 h 117339"/>
                <a:gd name="connsiteX1" fmla="*/ 269873 w 525463"/>
                <a:gd name="connsiteY1" fmla="*/ 98756 h 117339"/>
                <a:gd name="connsiteX2" fmla="*/ 0 w 525463"/>
                <a:gd name="connsiteY2" fmla="*/ 99856 h 117339"/>
                <a:gd name="connsiteX0" fmla="*/ 525463 w 525463"/>
                <a:gd name="connsiteY0" fmla="*/ 0 h 111737"/>
                <a:gd name="connsiteX1" fmla="*/ 269873 w 525463"/>
                <a:gd name="connsiteY1" fmla="*/ 98756 h 111737"/>
                <a:gd name="connsiteX2" fmla="*/ 0 w 525463"/>
                <a:gd name="connsiteY2" fmla="*/ 99856 h 111737"/>
                <a:gd name="connsiteX0" fmla="*/ 525463 w 525463"/>
                <a:gd name="connsiteY0" fmla="*/ 0 h 109722"/>
                <a:gd name="connsiteX1" fmla="*/ 269873 w 525463"/>
                <a:gd name="connsiteY1" fmla="*/ 98756 h 109722"/>
                <a:gd name="connsiteX2" fmla="*/ 0 w 525463"/>
                <a:gd name="connsiteY2" fmla="*/ 99856 h 109722"/>
                <a:gd name="connsiteX0" fmla="*/ 525463 w 525463"/>
                <a:gd name="connsiteY0" fmla="*/ 0 h 106136"/>
                <a:gd name="connsiteX1" fmla="*/ 269873 w 525463"/>
                <a:gd name="connsiteY1" fmla="*/ 98756 h 106136"/>
                <a:gd name="connsiteX2" fmla="*/ 0 w 525463"/>
                <a:gd name="connsiteY2" fmla="*/ 99856 h 106136"/>
                <a:gd name="connsiteX0" fmla="*/ 525463 w 525463"/>
                <a:gd name="connsiteY0" fmla="*/ 0 h 106136"/>
                <a:gd name="connsiteX1" fmla="*/ 269873 w 525463"/>
                <a:gd name="connsiteY1" fmla="*/ 98756 h 106136"/>
                <a:gd name="connsiteX2" fmla="*/ 0 w 525463"/>
                <a:gd name="connsiteY2" fmla="*/ 99856 h 106136"/>
                <a:gd name="connsiteX0" fmla="*/ 525463 w 525463"/>
                <a:gd name="connsiteY0" fmla="*/ 0 h 106832"/>
                <a:gd name="connsiteX1" fmla="*/ 269873 w 525463"/>
                <a:gd name="connsiteY1" fmla="*/ 98756 h 106832"/>
                <a:gd name="connsiteX2" fmla="*/ 0 w 525463"/>
                <a:gd name="connsiteY2" fmla="*/ 99856 h 106832"/>
              </a:gdLst>
              <a:ahLst/>
              <a:cxnLst>
                <a:cxn ang="0">
                  <a:pos x="connsiteX0" y="connsiteY0"/>
                </a:cxn>
                <a:cxn ang="0">
                  <a:pos x="connsiteX1" y="connsiteY1"/>
                </a:cxn>
                <a:cxn ang="0">
                  <a:pos x="connsiteX2" y="connsiteY2"/>
                </a:cxn>
              </a:cxnLst>
              <a:rect l="l" t="t" r="r" b="b"/>
              <a:pathLst>
                <a:path w="525463" h="106832">
                  <a:moveTo>
                    <a:pt x="525463" y="0"/>
                  </a:moveTo>
                  <a:cubicBezTo>
                    <a:pt x="464609" y="61370"/>
                    <a:pt x="331786" y="86672"/>
                    <a:pt x="269873" y="98756"/>
                  </a:cubicBezTo>
                  <a:cubicBezTo>
                    <a:pt x="203726" y="105928"/>
                    <a:pt x="80786" y="112106"/>
                    <a:pt x="0" y="99856"/>
                  </a:cubicBezTo>
                </a:path>
              </a:pathLst>
            </a:custGeom>
            <a:noFill/>
            <a:ln w="38100">
              <a:solidFill>
                <a:srgbClr val="ED7D31"/>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a typeface="宋体" panose="02010600030101010101" pitchFamily="2" charset="-122"/>
              </a:endParaRPr>
            </a:p>
          </p:txBody>
        </p:sp>
      </p:grpSp>
      <p:sp>
        <p:nvSpPr>
          <p:cNvPr id="10" name="Rectangle 9">
            <a:extLst>
              <a:ext uri="{FF2B5EF4-FFF2-40B4-BE49-F238E27FC236}">
                <a16:creationId xmlns:a16="http://schemas.microsoft.com/office/drawing/2014/main" id="{1EEAA860-6085-17A5-2059-354DB01BEC51}"/>
              </a:ext>
            </a:extLst>
          </p:cNvPr>
          <p:cNvSpPr/>
          <p:nvPr/>
        </p:nvSpPr>
        <p:spPr>
          <a:xfrm>
            <a:off x="10869057" y="3277618"/>
            <a:ext cx="129143" cy="137863"/>
          </a:xfrm>
          <a:prstGeom prst="rect">
            <a:avLst/>
          </a:prstGeom>
          <a:noFill/>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59977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458F-0DDB-6492-D78E-E495BAFCEEF1}"/>
              </a:ext>
            </a:extLst>
          </p:cNvPr>
          <p:cNvSpPr>
            <a:spLocks noGrp="1"/>
          </p:cNvSpPr>
          <p:nvPr>
            <p:ph type="title"/>
          </p:nvPr>
        </p:nvSpPr>
        <p:spPr/>
        <p:txBody>
          <a:bodyPr/>
          <a:lstStyle/>
          <a:p>
            <a:r>
              <a:rPr lang="en-US" dirty="0"/>
              <a:t>Emerging </a:t>
            </a:r>
            <a:r>
              <a:rPr lang="en-US" sz="4000" dirty="0"/>
              <a:t>App</a:t>
            </a:r>
            <a:r>
              <a:rPr lang="en-US" dirty="0"/>
              <a:t>s Need Mobile Emulators</a:t>
            </a:r>
          </a:p>
        </p:txBody>
      </p:sp>
      <p:sp>
        <p:nvSpPr>
          <p:cNvPr id="3" name="Content Placeholder 2">
            <a:extLst>
              <a:ext uri="{FF2B5EF4-FFF2-40B4-BE49-F238E27FC236}">
                <a16:creationId xmlns:a16="http://schemas.microsoft.com/office/drawing/2014/main" id="{3E1EA238-FFEF-E046-2BFA-D7A586735B14}"/>
              </a:ext>
            </a:extLst>
          </p:cNvPr>
          <p:cNvSpPr>
            <a:spLocks noGrp="1"/>
          </p:cNvSpPr>
          <p:nvPr>
            <p:ph idx="1"/>
          </p:nvPr>
        </p:nvSpPr>
        <p:spPr/>
        <p:txBody>
          <a:bodyPr/>
          <a:lstStyle/>
          <a:p>
            <a:r>
              <a:rPr lang="en-US" altLang="zh-CN" dirty="0"/>
              <a:t>Used for emerging app development, debugging, testing, cloud deployment</a:t>
            </a:r>
            <a:endParaRPr lang="en-US" dirty="0"/>
          </a:p>
          <a:p>
            <a:r>
              <a:rPr lang="en-US" dirty="0"/>
              <a:t>Unique advantages and features</a:t>
            </a:r>
          </a:p>
          <a:p>
            <a:pPr lvl="1"/>
            <a:r>
              <a:rPr lang="en-US" dirty="0"/>
              <a:t>cost-effective</a:t>
            </a:r>
          </a:p>
          <a:p>
            <a:pPr lvl="1"/>
            <a:r>
              <a:rPr lang="en-US" dirty="0"/>
              <a:t>highly customizable</a:t>
            </a:r>
          </a:p>
          <a:p>
            <a:pPr lvl="1"/>
            <a:r>
              <a:rPr lang="en-US" dirty="0"/>
              <a:t>root access</a:t>
            </a:r>
          </a:p>
          <a:p>
            <a:pPr lvl="2"/>
            <a:r>
              <a:rPr lang="en-US" dirty="0"/>
              <a:t>Instrumentation</a:t>
            </a:r>
          </a:p>
          <a:p>
            <a:pPr lvl="2"/>
            <a:r>
              <a:rPr lang="en-US" dirty="0"/>
              <a:t>memory introspection </a:t>
            </a:r>
          </a:p>
          <a:p>
            <a:pPr lvl="1"/>
            <a:r>
              <a:rPr lang="en-US" dirty="0"/>
              <a:t>snapshot</a:t>
            </a:r>
          </a:p>
          <a:p>
            <a:pPr lvl="1"/>
            <a:r>
              <a:rPr lang="en-US" dirty="0"/>
              <a:t>…</a:t>
            </a:r>
          </a:p>
          <a:p>
            <a:endParaRPr lang="en-US" dirty="0"/>
          </a:p>
        </p:txBody>
      </p:sp>
      <p:pic>
        <p:nvPicPr>
          <p:cNvPr id="4" name="object 3">
            <a:extLst>
              <a:ext uri="{FF2B5EF4-FFF2-40B4-BE49-F238E27FC236}">
                <a16:creationId xmlns:a16="http://schemas.microsoft.com/office/drawing/2014/main" id="{4091F05F-E4EE-6C99-95F8-E556391E03AF}"/>
              </a:ext>
            </a:extLst>
          </p:cNvPr>
          <p:cNvPicPr/>
          <p:nvPr/>
        </p:nvPicPr>
        <p:blipFill>
          <a:blip r:embed="rId3" cstate="print"/>
          <a:stretch>
            <a:fillRect/>
          </a:stretch>
        </p:blipFill>
        <p:spPr>
          <a:xfrm>
            <a:off x="6467946" y="2488810"/>
            <a:ext cx="5369052" cy="3433572"/>
          </a:xfrm>
          <a:prstGeom prst="rect">
            <a:avLst/>
          </a:prstGeom>
        </p:spPr>
      </p:pic>
      <p:sp>
        <p:nvSpPr>
          <p:cNvPr id="5" name="Slide Number Placeholder 4">
            <a:extLst>
              <a:ext uri="{FF2B5EF4-FFF2-40B4-BE49-F238E27FC236}">
                <a16:creationId xmlns:a16="http://schemas.microsoft.com/office/drawing/2014/main" id="{86360D4A-98D1-FA01-4FD7-89EC197A07BB}"/>
              </a:ext>
            </a:extLst>
          </p:cNvPr>
          <p:cNvSpPr>
            <a:spLocks noGrp="1"/>
          </p:cNvSpPr>
          <p:nvPr>
            <p:ph type="sldNum" sz="quarter" idx="12"/>
          </p:nvPr>
        </p:nvSpPr>
        <p:spPr/>
        <p:txBody>
          <a:bodyPr/>
          <a:lstStyle/>
          <a:p>
            <a:fld id="{F41F4269-D139-4578-AC59-C34B7105CC79}" type="slidenum">
              <a:rPr lang="en-US" smtClean="0"/>
              <a:t>3</a:t>
            </a:fld>
            <a:endParaRPr lang="en-US" dirty="0"/>
          </a:p>
        </p:txBody>
      </p:sp>
    </p:spTree>
    <p:extLst>
      <p:ext uri="{BB962C8B-B14F-4D97-AF65-F5344CB8AC3E}">
        <p14:creationId xmlns:p14="http://schemas.microsoft.com/office/powerpoint/2010/main" val="74427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3A03-3B6A-3EDD-C578-A1675BA54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37E73-889E-4FCC-E5F0-C0D958CDDCD5}"/>
              </a:ext>
            </a:extLst>
          </p:cNvPr>
          <p:cNvSpPr>
            <a:spLocks noGrp="1"/>
          </p:cNvSpPr>
          <p:nvPr>
            <p:ph type="title"/>
          </p:nvPr>
        </p:nvSpPr>
        <p:spPr/>
        <p:txBody>
          <a:bodyPr/>
          <a:lstStyle/>
          <a:p>
            <a:r>
              <a:rPr lang="en-US" dirty="0" err="1"/>
              <a:t>vSoC</a:t>
            </a:r>
            <a:r>
              <a:rPr lang="en-US" dirty="0"/>
              <a:t> &gt; Virtual Fence</a:t>
            </a:r>
          </a:p>
        </p:txBody>
      </p:sp>
      <p:sp>
        <p:nvSpPr>
          <p:cNvPr id="3" name="Content Placeholder 2">
            <a:extLst>
              <a:ext uri="{FF2B5EF4-FFF2-40B4-BE49-F238E27FC236}">
                <a16:creationId xmlns:a16="http://schemas.microsoft.com/office/drawing/2014/main" id="{4741178F-AED6-86F4-FC71-F2D7741DFD27}"/>
              </a:ext>
            </a:extLst>
          </p:cNvPr>
          <p:cNvSpPr>
            <a:spLocks noGrp="1"/>
          </p:cNvSpPr>
          <p:nvPr>
            <p:ph idx="1"/>
          </p:nvPr>
        </p:nvSpPr>
        <p:spPr/>
        <p:txBody>
          <a:bodyPr/>
          <a:lstStyle/>
          <a:p>
            <a:r>
              <a:rPr lang="en-US" dirty="0"/>
              <a:t>Ensures cross-device commands are executed in the expected order</a:t>
            </a:r>
          </a:p>
        </p:txBody>
      </p:sp>
      <p:sp>
        <p:nvSpPr>
          <p:cNvPr id="4" name="Slide Number Placeholder 3">
            <a:extLst>
              <a:ext uri="{FF2B5EF4-FFF2-40B4-BE49-F238E27FC236}">
                <a16:creationId xmlns:a16="http://schemas.microsoft.com/office/drawing/2014/main" id="{F9EA8ACA-F668-0C99-28B8-2AFAF4C987D9}"/>
              </a:ext>
            </a:extLst>
          </p:cNvPr>
          <p:cNvSpPr>
            <a:spLocks noGrp="1"/>
          </p:cNvSpPr>
          <p:nvPr>
            <p:ph type="sldNum" sz="quarter" idx="12"/>
          </p:nvPr>
        </p:nvSpPr>
        <p:spPr/>
        <p:txBody>
          <a:bodyPr/>
          <a:lstStyle/>
          <a:p>
            <a:fld id="{F41F4269-D139-4578-AC59-C34B7105CC79}" type="slidenum">
              <a:rPr lang="en-US" smtClean="0"/>
              <a:t>30</a:t>
            </a:fld>
            <a:endParaRPr lang="en-US" dirty="0"/>
          </a:p>
        </p:txBody>
      </p:sp>
      <p:pic>
        <p:nvPicPr>
          <p:cNvPr id="5" name="Picture 4">
            <a:extLst>
              <a:ext uri="{FF2B5EF4-FFF2-40B4-BE49-F238E27FC236}">
                <a16:creationId xmlns:a16="http://schemas.microsoft.com/office/drawing/2014/main" id="{08F88B41-F3BD-AF35-7D64-0CE2921AF8D2}"/>
              </a:ext>
            </a:extLst>
          </p:cNvPr>
          <p:cNvPicPr>
            <a:picLocks noChangeAspect="1"/>
          </p:cNvPicPr>
          <p:nvPr/>
        </p:nvPicPr>
        <p:blipFill>
          <a:blip r:embed="rId3"/>
          <a:stretch>
            <a:fillRect/>
          </a:stretch>
        </p:blipFill>
        <p:spPr>
          <a:xfrm>
            <a:off x="2479496" y="3384311"/>
            <a:ext cx="7233007" cy="3289777"/>
          </a:xfrm>
          <a:prstGeom prst="rect">
            <a:avLst/>
          </a:prstGeom>
        </p:spPr>
      </p:pic>
      <p:sp>
        <p:nvSpPr>
          <p:cNvPr id="6" name="Rectangle 5">
            <a:extLst>
              <a:ext uri="{FF2B5EF4-FFF2-40B4-BE49-F238E27FC236}">
                <a16:creationId xmlns:a16="http://schemas.microsoft.com/office/drawing/2014/main" id="{EFD15696-5E3E-4EE6-27A6-57A0E71AFBD3}"/>
              </a:ext>
            </a:extLst>
          </p:cNvPr>
          <p:cNvSpPr/>
          <p:nvPr/>
        </p:nvSpPr>
        <p:spPr bwMode="auto">
          <a:xfrm>
            <a:off x="8186915" y="4618422"/>
            <a:ext cx="1149536" cy="943846"/>
          </a:xfrm>
          <a:prstGeom prst="rect">
            <a:avLst/>
          </a:prstGeom>
          <a:noFill/>
          <a:ln w="57150" algn="ctr">
            <a:solidFill>
              <a:srgbClr val="0070C0"/>
            </a:solidFill>
            <a:miter lim="800000"/>
            <a:headEnd/>
            <a:tailEnd/>
          </a:ln>
          <a:effectLst>
            <a:outerShdw blurRad="50800" dist="38100" dir="2700000" algn="tl" rotWithShape="0">
              <a:prstClr val="black">
                <a:alpha val="40000"/>
              </a:prstClr>
            </a:outerShdw>
          </a:effectLst>
        </p:spPr>
        <p:txBody>
          <a:bodyPr lIns="91446" tIns="91446" rIns="91446" bIns="91446" rtlCol="0" anchor="ctr"/>
          <a:lstStyle/>
          <a:p>
            <a:pPr algn="ctr"/>
            <a:endParaRPr lang="en-US"/>
          </a:p>
        </p:txBody>
      </p:sp>
    </p:spTree>
    <p:extLst>
      <p:ext uri="{BB962C8B-B14F-4D97-AF65-F5344CB8AC3E}">
        <p14:creationId xmlns:p14="http://schemas.microsoft.com/office/powerpoint/2010/main" val="2661749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2EB86-A3EA-CC10-61BF-F8934A897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C22A5-5D29-9279-750D-F5F6F523D074}"/>
              </a:ext>
            </a:extLst>
          </p:cNvPr>
          <p:cNvSpPr>
            <a:spLocks noGrp="1"/>
          </p:cNvSpPr>
          <p:nvPr>
            <p:ph type="title"/>
          </p:nvPr>
        </p:nvSpPr>
        <p:spPr/>
        <p:txBody>
          <a:bodyPr/>
          <a:lstStyle/>
          <a:p>
            <a:r>
              <a:rPr lang="en-US" dirty="0" err="1"/>
              <a:t>vSoC</a:t>
            </a:r>
            <a:r>
              <a:rPr lang="en-US" dirty="0"/>
              <a:t> &gt; Virtual Fence &gt; the Problem</a:t>
            </a:r>
          </a:p>
        </p:txBody>
      </p:sp>
      <p:sp>
        <p:nvSpPr>
          <p:cNvPr id="3" name="Content Placeholder 2">
            <a:extLst>
              <a:ext uri="{FF2B5EF4-FFF2-40B4-BE49-F238E27FC236}">
                <a16:creationId xmlns:a16="http://schemas.microsoft.com/office/drawing/2014/main" id="{2315B307-3190-1D5E-2AC9-F0598B308A0E}"/>
              </a:ext>
            </a:extLst>
          </p:cNvPr>
          <p:cNvSpPr>
            <a:spLocks noGrp="1"/>
          </p:cNvSpPr>
          <p:nvPr>
            <p:ph idx="1"/>
          </p:nvPr>
        </p:nvSpPr>
        <p:spPr>
          <a:xfrm>
            <a:off x="355001" y="1365657"/>
            <a:ext cx="11594673" cy="5355818"/>
          </a:xfrm>
        </p:spPr>
        <p:txBody>
          <a:bodyPr/>
          <a:lstStyle/>
          <a:p>
            <a:r>
              <a:rPr lang="en-US" dirty="0"/>
              <a:t>Background: virtual devices and the guest are scheduled independently</a:t>
            </a:r>
          </a:p>
          <a:p>
            <a:pPr lvl="1"/>
            <a:r>
              <a:rPr lang="en-US" dirty="0"/>
              <a:t>emulator needs to sync cross-device accesses to shared resources</a:t>
            </a:r>
          </a:p>
          <a:p>
            <a:r>
              <a:rPr lang="en-US" dirty="0"/>
              <a:t>Take video rendering for example</a:t>
            </a:r>
          </a:p>
          <a:p>
            <a:pPr lvl="1"/>
            <a:r>
              <a:rPr lang="en-US" dirty="0"/>
              <a:t>codec writes to an SVM region which is read by GPU afterwards</a:t>
            </a:r>
          </a:p>
          <a:p>
            <a:endParaRPr lang="en-US" dirty="0"/>
          </a:p>
        </p:txBody>
      </p:sp>
      <p:sp>
        <p:nvSpPr>
          <p:cNvPr id="4" name="Slide Number Placeholder 3">
            <a:extLst>
              <a:ext uri="{FF2B5EF4-FFF2-40B4-BE49-F238E27FC236}">
                <a16:creationId xmlns:a16="http://schemas.microsoft.com/office/drawing/2014/main" id="{761355D6-ECC1-F4F2-8235-DD8EA1F6E83F}"/>
              </a:ext>
            </a:extLst>
          </p:cNvPr>
          <p:cNvSpPr>
            <a:spLocks noGrp="1"/>
          </p:cNvSpPr>
          <p:nvPr>
            <p:ph type="sldNum" sz="quarter" idx="12"/>
          </p:nvPr>
        </p:nvSpPr>
        <p:spPr/>
        <p:txBody>
          <a:bodyPr/>
          <a:lstStyle/>
          <a:p>
            <a:fld id="{F41F4269-D139-4578-AC59-C34B7105CC79}" type="slidenum">
              <a:rPr lang="en-US" smtClean="0"/>
              <a:t>31</a:t>
            </a:fld>
            <a:endParaRPr lang="en-US" dirty="0"/>
          </a:p>
        </p:txBody>
      </p:sp>
      <p:pic>
        <p:nvPicPr>
          <p:cNvPr id="5" name="Picture 4">
            <a:extLst>
              <a:ext uri="{FF2B5EF4-FFF2-40B4-BE49-F238E27FC236}">
                <a16:creationId xmlns:a16="http://schemas.microsoft.com/office/drawing/2014/main" id="{408485D3-6B12-998A-DC63-6E63C89BFE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27356" y="3806310"/>
            <a:ext cx="6337287" cy="2534914"/>
          </a:xfrm>
          <a:prstGeom prst="rect">
            <a:avLst/>
          </a:prstGeom>
        </p:spPr>
      </p:pic>
    </p:spTree>
    <p:extLst>
      <p:ext uri="{BB962C8B-B14F-4D97-AF65-F5344CB8AC3E}">
        <p14:creationId xmlns:p14="http://schemas.microsoft.com/office/powerpoint/2010/main" val="2062429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70434-90D2-7DFD-3ED6-2C1BD48A2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A089B-9153-2F22-8A43-B84926757D49}"/>
              </a:ext>
            </a:extLst>
          </p:cNvPr>
          <p:cNvSpPr>
            <a:spLocks noGrp="1"/>
          </p:cNvSpPr>
          <p:nvPr>
            <p:ph type="title"/>
          </p:nvPr>
        </p:nvSpPr>
        <p:spPr/>
        <p:txBody>
          <a:bodyPr/>
          <a:lstStyle/>
          <a:p>
            <a:r>
              <a:rPr lang="en-US" dirty="0" err="1"/>
              <a:t>vSoC</a:t>
            </a:r>
            <a:r>
              <a:rPr lang="en-US" dirty="0"/>
              <a:t> &gt; Virtual Fence &gt; the Problem</a:t>
            </a:r>
          </a:p>
        </p:txBody>
      </p:sp>
      <p:sp>
        <p:nvSpPr>
          <p:cNvPr id="3" name="Content Placeholder 2">
            <a:extLst>
              <a:ext uri="{FF2B5EF4-FFF2-40B4-BE49-F238E27FC236}">
                <a16:creationId xmlns:a16="http://schemas.microsoft.com/office/drawing/2014/main" id="{630DE47C-2756-CDBB-B67C-D7F31E769723}"/>
              </a:ext>
            </a:extLst>
          </p:cNvPr>
          <p:cNvSpPr>
            <a:spLocks noGrp="1"/>
          </p:cNvSpPr>
          <p:nvPr>
            <p:ph idx="1"/>
          </p:nvPr>
        </p:nvSpPr>
        <p:spPr>
          <a:xfrm>
            <a:off x="355001" y="1365657"/>
            <a:ext cx="11617391" cy="5355818"/>
          </a:xfrm>
        </p:spPr>
        <p:txBody>
          <a:bodyPr/>
          <a:lstStyle/>
          <a:p>
            <a:r>
              <a:rPr lang="en-US" dirty="0"/>
              <a:t>Background: virtual devices and the guest are scheduled independently</a:t>
            </a:r>
          </a:p>
          <a:p>
            <a:pPr lvl="1"/>
            <a:r>
              <a:rPr lang="en-US" dirty="0"/>
              <a:t>emulator needs to sync cross-device accesses to shared resources</a:t>
            </a:r>
          </a:p>
          <a:p>
            <a:r>
              <a:rPr lang="en-US" dirty="0"/>
              <a:t>Take video rendering for example</a:t>
            </a:r>
          </a:p>
          <a:p>
            <a:pPr lvl="1"/>
            <a:r>
              <a:rPr lang="en-US" dirty="0"/>
              <a:t>codec writes to an SVM region which is read by GPU afterwards</a:t>
            </a:r>
          </a:p>
          <a:p>
            <a:pPr lvl="1"/>
            <a:r>
              <a:rPr lang="en-US" dirty="0"/>
              <a:t>supposedly (2) should be before (4), but that is not always the case</a:t>
            </a:r>
          </a:p>
          <a:p>
            <a:endParaRPr lang="en-US" dirty="0"/>
          </a:p>
        </p:txBody>
      </p:sp>
      <p:sp>
        <p:nvSpPr>
          <p:cNvPr id="4" name="Slide Number Placeholder 3">
            <a:extLst>
              <a:ext uri="{FF2B5EF4-FFF2-40B4-BE49-F238E27FC236}">
                <a16:creationId xmlns:a16="http://schemas.microsoft.com/office/drawing/2014/main" id="{E2D1A00A-4817-011D-B6BF-4D15B95660BB}"/>
              </a:ext>
            </a:extLst>
          </p:cNvPr>
          <p:cNvSpPr>
            <a:spLocks noGrp="1"/>
          </p:cNvSpPr>
          <p:nvPr>
            <p:ph type="sldNum" sz="quarter" idx="12"/>
          </p:nvPr>
        </p:nvSpPr>
        <p:spPr/>
        <p:txBody>
          <a:bodyPr/>
          <a:lstStyle/>
          <a:p>
            <a:fld id="{F41F4269-D139-4578-AC59-C34B7105CC79}" type="slidenum">
              <a:rPr lang="en-US" smtClean="0"/>
              <a:t>32</a:t>
            </a:fld>
            <a:endParaRPr lang="en-US" dirty="0"/>
          </a:p>
        </p:txBody>
      </p:sp>
      <p:pic>
        <p:nvPicPr>
          <p:cNvPr id="5" name="Picture 4">
            <a:extLst>
              <a:ext uri="{FF2B5EF4-FFF2-40B4-BE49-F238E27FC236}">
                <a16:creationId xmlns:a16="http://schemas.microsoft.com/office/drawing/2014/main" id="{925A11C4-906C-228B-E8D6-E4653BBA5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27356" y="3806310"/>
            <a:ext cx="6337287" cy="2534915"/>
          </a:xfrm>
          <a:prstGeom prst="rect">
            <a:avLst/>
          </a:prstGeom>
        </p:spPr>
      </p:pic>
    </p:spTree>
    <p:extLst>
      <p:ext uri="{BB962C8B-B14F-4D97-AF65-F5344CB8AC3E}">
        <p14:creationId xmlns:p14="http://schemas.microsoft.com/office/powerpoint/2010/main" val="2188881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9955-83E5-7A0C-31AC-DE4FE8D2D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EFCB7-9051-5926-495C-84FF048350E8}"/>
              </a:ext>
            </a:extLst>
          </p:cNvPr>
          <p:cNvSpPr>
            <a:spLocks noGrp="1"/>
          </p:cNvSpPr>
          <p:nvPr>
            <p:ph type="title"/>
          </p:nvPr>
        </p:nvSpPr>
        <p:spPr/>
        <p:txBody>
          <a:bodyPr/>
          <a:lstStyle/>
          <a:p>
            <a:r>
              <a:rPr lang="en-US" dirty="0" err="1"/>
              <a:t>vSoC</a:t>
            </a:r>
            <a:r>
              <a:rPr lang="en-US" dirty="0"/>
              <a:t> &gt; Virtual Fence &gt; Existing Solution</a:t>
            </a:r>
          </a:p>
        </p:txBody>
      </p:sp>
      <p:sp>
        <p:nvSpPr>
          <p:cNvPr id="3" name="Content Placeholder 2">
            <a:extLst>
              <a:ext uri="{FF2B5EF4-FFF2-40B4-BE49-F238E27FC236}">
                <a16:creationId xmlns:a16="http://schemas.microsoft.com/office/drawing/2014/main" id="{C57FBB6D-748E-1D21-A255-AD3E34F367D0}"/>
              </a:ext>
            </a:extLst>
          </p:cNvPr>
          <p:cNvSpPr>
            <a:spLocks noGrp="1"/>
          </p:cNvSpPr>
          <p:nvPr>
            <p:ph idx="1"/>
          </p:nvPr>
        </p:nvSpPr>
        <p:spPr>
          <a:xfrm>
            <a:off x="355002" y="1365657"/>
            <a:ext cx="11456894" cy="5465275"/>
          </a:xfrm>
        </p:spPr>
        <p:txBody>
          <a:bodyPr>
            <a:normAutofit/>
          </a:bodyPr>
          <a:lstStyle/>
          <a:p>
            <a:r>
              <a:rPr lang="en-US" dirty="0"/>
              <a:t>Atomic operation: driver waits until virtual device finishes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r>
              <a:rPr lang="en-US" dirty="0"/>
              <a:t>Problem: </a:t>
            </a:r>
            <a:r>
              <a:rPr lang="en-US" b="1" i="1" dirty="0">
                <a:solidFill>
                  <a:srgbClr val="FF0000"/>
                </a:solidFill>
              </a:rPr>
              <a:t>blocks</a:t>
            </a:r>
            <a:r>
              <a:rPr lang="en-US" dirty="0"/>
              <a:t> the codec driver, delaying </a:t>
            </a:r>
            <a:r>
              <a:rPr lang="en-US" dirty="0">
                <a:solidFill>
                  <a:schemeClr val="bg1">
                    <a:lumMod val="50000"/>
                  </a:schemeClr>
                </a:solidFill>
              </a:rPr>
              <a:t>subsequent commands </a:t>
            </a:r>
            <a:endParaRPr lang="en-US" b="1" dirty="0">
              <a:solidFill>
                <a:srgbClr val="FF0000"/>
              </a:solidFill>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07C8559-0A49-61D7-1F94-6F9D4036E3BF}"/>
              </a:ext>
            </a:extLst>
          </p:cNvPr>
          <p:cNvSpPr>
            <a:spLocks noGrp="1"/>
          </p:cNvSpPr>
          <p:nvPr>
            <p:ph type="sldNum" sz="quarter" idx="12"/>
          </p:nvPr>
        </p:nvSpPr>
        <p:spPr/>
        <p:txBody>
          <a:bodyPr/>
          <a:lstStyle/>
          <a:p>
            <a:fld id="{F41F4269-D139-4578-AC59-C34B7105CC79}" type="slidenum">
              <a:rPr lang="en-US" smtClean="0"/>
              <a:t>33</a:t>
            </a:fld>
            <a:endParaRPr lang="en-US" dirty="0"/>
          </a:p>
        </p:txBody>
      </p:sp>
      <p:pic>
        <p:nvPicPr>
          <p:cNvPr id="6" name="Picture 5">
            <a:extLst>
              <a:ext uri="{FF2B5EF4-FFF2-40B4-BE49-F238E27FC236}">
                <a16:creationId xmlns:a16="http://schemas.microsoft.com/office/drawing/2014/main" id="{E869A522-5A36-9F4A-14CF-75C07FB16B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5427" y="1878058"/>
            <a:ext cx="6337287" cy="2534914"/>
          </a:xfrm>
          <a:prstGeom prst="rect">
            <a:avLst/>
          </a:prstGeom>
        </p:spPr>
      </p:pic>
      <p:grpSp>
        <p:nvGrpSpPr>
          <p:cNvPr id="7" name="Group 6">
            <a:extLst>
              <a:ext uri="{FF2B5EF4-FFF2-40B4-BE49-F238E27FC236}">
                <a16:creationId xmlns:a16="http://schemas.microsoft.com/office/drawing/2014/main" id="{17CCB98B-7D72-7607-D1EF-F40275FF6318}"/>
              </a:ext>
            </a:extLst>
          </p:cNvPr>
          <p:cNvGrpSpPr/>
          <p:nvPr/>
        </p:nvGrpSpPr>
        <p:grpSpPr>
          <a:xfrm>
            <a:off x="5549397" y="5080637"/>
            <a:ext cx="2790781" cy="627224"/>
            <a:chOff x="3538898" y="5839096"/>
            <a:chExt cx="2790781" cy="627224"/>
          </a:xfrm>
        </p:grpSpPr>
        <p:sp>
          <p:nvSpPr>
            <p:cNvPr id="8" name="Rectangle: Rounded Corners 7">
              <a:extLst>
                <a:ext uri="{FF2B5EF4-FFF2-40B4-BE49-F238E27FC236}">
                  <a16:creationId xmlns:a16="http://schemas.microsoft.com/office/drawing/2014/main" id="{6854C8BC-20D5-1364-1A25-C70FE62B236D}"/>
                </a:ext>
              </a:extLst>
            </p:cNvPr>
            <p:cNvSpPr/>
            <p:nvPr/>
          </p:nvSpPr>
          <p:spPr bwMode="auto">
            <a:xfrm>
              <a:off x="3709726" y="5951969"/>
              <a:ext cx="136700" cy="409976"/>
            </a:xfrm>
            <a:prstGeom prst="roundRect">
              <a:avLst>
                <a:gd name="adj" fmla="val 7245"/>
              </a:avLst>
            </a:prstGeom>
            <a:solidFill>
              <a:schemeClr val="accent6"/>
            </a:solidFill>
            <a:ln w="28575" algn="ctr">
              <a:noFill/>
              <a:miter lim="800000"/>
              <a:headEnd/>
              <a:tailEnd/>
            </a:ln>
            <a:effectLst/>
          </p:spPr>
          <p:txBody>
            <a:bodyPr lIns="91446" tIns="91446" rIns="91446" bIns="91446" rtlCol="0" anchor="ctr"/>
            <a:lstStyle/>
            <a:p>
              <a:pPr algn="ctr"/>
              <a:endParaRPr lang="zh-CN" altLang="en-US" sz="2400" dirty="0">
                <a:solidFill>
                  <a:schemeClr val="accent6"/>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 name="Rectangle: Rounded Corners 8">
              <a:extLst>
                <a:ext uri="{FF2B5EF4-FFF2-40B4-BE49-F238E27FC236}">
                  <a16:creationId xmlns:a16="http://schemas.microsoft.com/office/drawing/2014/main" id="{8E188F00-C8FE-3A79-A921-121EED74A332}"/>
                </a:ext>
              </a:extLst>
            </p:cNvPr>
            <p:cNvSpPr/>
            <p:nvPr/>
          </p:nvSpPr>
          <p:spPr bwMode="auto">
            <a:xfrm>
              <a:off x="3914341" y="5951969"/>
              <a:ext cx="136700" cy="409976"/>
            </a:xfrm>
            <a:prstGeom prst="roundRect">
              <a:avLst>
                <a:gd name="adj" fmla="val 7245"/>
              </a:avLst>
            </a:prstGeom>
            <a:solidFill>
              <a:schemeClr val="accent6"/>
            </a:solidFill>
            <a:ln w="28575" algn="ctr">
              <a:noFill/>
              <a:miter lim="800000"/>
              <a:headEnd/>
              <a:tailEnd/>
            </a:ln>
            <a:effectLst/>
          </p:spPr>
          <p:txBody>
            <a:bodyPr lIns="91446" tIns="91446" rIns="91446" bIns="91446" rtlCol="0" anchor="ctr"/>
            <a:lstStyle/>
            <a:p>
              <a:pPr algn="ctr"/>
              <a:endParaRPr lang="zh-CN" altLang="en-US" sz="2400" dirty="0">
                <a:solidFill>
                  <a:schemeClr val="accent6"/>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0" name="Rectangle: Rounded Corners 9">
              <a:extLst>
                <a:ext uri="{FF2B5EF4-FFF2-40B4-BE49-F238E27FC236}">
                  <a16:creationId xmlns:a16="http://schemas.microsoft.com/office/drawing/2014/main" id="{1EFA43B6-517D-0D54-E612-0F0500B4CDE7}"/>
                </a:ext>
              </a:extLst>
            </p:cNvPr>
            <p:cNvSpPr/>
            <p:nvPr/>
          </p:nvSpPr>
          <p:spPr bwMode="auto">
            <a:xfrm>
              <a:off x="4127354" y="5952724"/>
              <a:ext cx="863906" cy="409976"/>
            </a:xfrm>
            <a:prstGeom prst="roundRect">
              <a:avLst>
                <a:gd name="adj" fmla="val 7245"/>
              </a:avLst>
            </a:prstGeom>
            <a:solidFill>
              <a:srgbClr val="F24C4C"/>
            </a:solid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 name="圆角矩形 9">
              <a:extLst>
                <a:ext uri="{FF2B5EF4-FFF2-40B4-BE49-F238E27FC236}">
                  <a16:creationId xmlns:a16="http://schemas.microsoft.com/office/drawing/2014/main" id="{ED504E3F-4C00-ABBF-C199-342E7EBD1202}"/>
                </a:ext>
              </a:extLst>
            </p:cNvPr>
            <p:cNvSpPr/>
            <p:nvPr/>
          </p:nvSpPr>
          <p:spPr>
            <a:xfrm>
              <a:off x="3538898" y="5847594"/>
              <a:ext cx="2790781" cy="618726"/>
            </a:xfrm>
            <a:prstGeom prst="roundRect">
              <a:avLst/>
            </a:prstGeom>
            <a:noFill/>
            <a:ln>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eaLnBrk="0" fontAlgn="ctr" hangingPunct="0"/>
              <a:endParaRPr lang="zh-CN" altLang="en-US" sz="2000" dirty="0">
                <a:solidFill>
                  <a:schemeClr val="bg1"/>
                </a:solidFill>
                <a:latin typeface="微软雅黑" panose="020B0503020204020204" pitchFamily="34" charset="-122"/>
                <a:ea typeface="微软雅黑" panose="020B0503020204020204" pitchFamily="34" charset="-122"/>
                <a:cs typeface="Arial" charset="0"/>
              </a:endParaRPr>
            </a:p>
          </p:txBody>
        </p:sp>
        <p:sp>
          <p:nvSpPr>
            <p:cNvPr id="12" name="Rectangle: Rounded Corners 11">
              <a:extLst>
                <a:ext uri="{FF2B5EF4-FFF2-40B4-BE49-F238E27FC236}">
                  <a16:creationId xmlns:a16="http://schemas.microsoft.com/office/drawing/2014/main" id="{54990F0E-9CFB-71B6-0895-5788EB30A172}"/>
                </a:ext>
              </a:extLst>
            </p:cNvPr>
            <p:cNvSpPr/>
            <p:nvPr/>
          </p:nvSpPr>
          <p:spPr bwMode="auto">
            <a:xfrm>
              <a:off x="5067573" y="5951214"/>
              <a:ext cx="136700" cy="409976"/>
            </a:xfrm>
            <a:prstGeom prst="roundRect">
              <a:avLst>
                <a:gd name="adj" fmla="val 7245"/>
              </a:avLst>
            </a:prstGeom>
            <a:solidFill>
              <a:schemeClr val="bg1">
                <a:lumMod val="65000"/>
              </a:schemeClr>
            </a:solidFill>
            <a:ln w="28575" algn="ctr">
              <a:noFill/>
              <a:miter lim="800000"/>
              <a:headEnd/>
              <a:tailEnd/>
            </a:ln>
            <a:effectLst/>
          </p:spPr>
          <p:txBody>
            <a:bodyPr lIns="91446" tIns="91446" rIns="91446" bIns="91446" rtlCol="0" anchor="ctr"/>
            <a:lstStyle/>
            <a:p>
              <a:pPr algn="ctr"/>
              <a:endParaRPr lang="zh-CN" altLang="en-US" sz="2400" dirty="0">
                <a:solidFill>
                  <a:schemeClr val="tx1">
                    <a:lumMod val="50000"/>
                    <a:lumOff val="50000"/>
                  </a:schemeClr>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3" name="Rectangle: Rounded Corners 12">
              <a:extLst>
                <a:ext uri="{FF2B5EF4-FFF2-40B4-BE49-F238E27FC236}">
                  <a16:creationId xmlns:a16="http://schemas.microsoft.com/office/drawing/2014/main" id="{8B468ECA-A56A-5E49-8198-38E5CE48DEA8}"/>
                </a:ext>
              </a:extLst>
            </p:cNvPr>
            <p:cNvSpPr/>
            <p:nvPr/>
          </p:nvSpPr>
          <p:spPr bwMode="auto">
            <a:xfrm>
              <a:off x="5272188" y="5951214"/>
              <a:ext cx="136700" cy="409976"/>
            </a:xfrm>
            <a:prstGeom prst="roundRect">
              <a:avLst>
                <a:gd name="adj" fmla="val 7245"/>
              </a:avLst>
            </a:prstGeom>
            <a:solidFill>
              <a:schemeClr val="bg1">
                <a:lumMod val="65000"/>
              </a:schemeClr>
            </a:solidFill>
            <a:ln w="28575" algn="ctr">
              <a:noFill/>
              <a:miter lim="800000"/>
              <a:headEnd/>
              <a:tailEnd/>
            </a:ln>
            <a:effectLst/>
          </p:spPr>
          <p:txBody>
            <a:bodyPr lIns="91446" tIns="91446" rIns="91446" bIns="91446" rtlCol="0" anchor="ctr"/>
            <a:lstStyle/>
            <a:p>
              <a:pPr algn="ctr"/>
              <a:endParaRPr lang="zh-CN" altLang="en-US" sz="2400" dirty="0">
                <a:solidFill>
                  <a:schemeClr val="tx1">
                    <a:lumMod val="50000"/>
                    <a:lumOff val="50000"/>
                  </a:schemeClr>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 name="Rectangle: Rounded Corners 13">
              <a:extLst>
                <a:ext uri="{FF2B5EF4-FFF2-40B4-BE49-F238E27FC236}">
                  <a16:creationId xmlns:a16="http://schemas.microsoft.com/office/drawing/2014/main" id="{83FA0F7E-703D-1681-94DD-E6DA30F34384}"/>
                </a:ext>
              </a:extLst>
            </p:cNvPr>
            <p:cNvSpPr/>
            <p:nvPr/>
          </p:nvSpPr>
          <p:spPr bwMode="auto">
            <a:xfrm>
              <a:off x="5482600" y="5951214"/>
              <a:ext cx="136700" cy="409976"/>
            </a:xfrm>
            <a:prstGeom prst="roundRect">
              <a:avLst>
                <a:gd name="adj" fmla="val 7245"/>
              </a:avLst>
            </a:prstGeom>
            <a:solidFill>
              <a:schemeClr val="bg1">
                <a:lumMod val="65000"/>
              </a:schemeClr>
            </a:solidFill>
            <a:ln w="28575" algn="ctr">
              <a:noFill/>
              <a:miter lim="800000"/>
              <a:headEnd/>
              <a:tailEnd/>
            </a:ln>
            <a:effectLst/>
          </p:spPr>
          <p:txBody>
            <a:bodyPr lIns="91446" tIns="91446" rIns="91446" bIns="91446" rtlCol="0" anchor="ctr"/>
            <a:lstStyle/>
            <a:p>
              <a:pPr algn="ctr"/>
              <a:endParaRPr lang="zh-CN" altLang="en-US" sz="2400" dirty="0">
                <a:solidFill>
                  <a:schemeClr val="tx1">
                    <a:lumMod val="50000"/>
                    <a:lumOff val="50000"/>
                  </a:schemeClr>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5" name="Rectangle: Rounded Corners 14">
              <a:extLst>
                <a:ext uri="{FF2B5EF4-FFF2-40B4-BE49-F238E27FC236}">
                  <a16:creationId xmlns:a16="http://schemas.microsoft.com/office/drawing/2014/main" id="{862AE9DE-8D2D-23F3-5A32-095DE9A2B4B2}"/>
                </a:ext>
              </a:extLst>
            </p:cNvPr>
            <p:cNvSpPr/>
            <p:nvPr/>
          </p:nvSpPr>
          <p:spPr bwMode="auto">
            <a:xfrm>
              <a:off x="5695613" y="5951969"/>
              <a:ext cx="136700" cy="409976"/>
            </a:xfrm>
            <a:prstGeom prst="roundRect">
              <a:avLst>
                <a:gd name="adj" fmla="val 7245"/>
              </a:avLst>
            </a:prstGeom>
            <a:solidFill>
              <a:schemeClr val="bg1">
                <a:lumMod val="65000"/>
              </a:schemeClr>
            </a:solidFill>
            <a:ln w="28575" algn="ctr">
              <a:noFill/>
              <a:miter lim="800000"/>
              <a:headEnd/>
              <a:tailEnd/>
            </a:ln>
            <a:effectLst/>
          </p:spPr>
          <p:txBody>
            <a:bodyPr lIns="91446" tIns="91446" rIns="91446" bIns="91446" rtlCol="0" anchor="ctr"/>
            <a:lstStyle/>
            <a:p>
              <a:pPr algn="ctr"/>
              <a:endParaRPr lang="zh-CN" altLang="en-US" sz="2400" dirty="0">
                <a:solidFill>
                  <a:schemeClr val="tx1">
                    <a:lumMod val="50000"/>
                    <a:lumOff val="50000"/>
                  </a:schemeClr>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6" name="TextBox 15">
              <a:extLst>
                <a:ext uri="{FF2B5EF4-FFF2-40B4-BE49-F238E27FC236}">
                  <a16:creationId xmlns:a16="http://schemas.microsoft.com/office/drawing/2014/main" id="{8BAA4352-7BC9-FC12-6AB7-900A3395EE4B}"/>
                </a:ext>
              </a:extLst>
            </p:cNvPr>
            <p:cNvSpPr txBox="1"/>
            <p:nvPr/>
          </p:nvSpPr>
          <p:spPr>
            <a:xfrm>
              <a:off x="5818759" y="5839096"/>
              <a:ext cx="406586" cy="461665"/>
            </a:xfrm>
            <a:prstGeom prst="rect">
              <a:avLst/>
            </a:prstGeom>
            <a:noFill/>
          </p:spPr>
          <p:txBody>
            <a:bodyPr wrap="square">
              <a:spAutoFit/>
            </a:bodyPr>
            <a:lstStyle/>
            <a:p>
              <a:r>
                <a:rPr lang="en-US" altLang="zh-CN" sz="2400" b="1" dirty="0">
                  <a:latin typeface="Microsoft YaHei" panose="020B0503020204020204" pitchFamily="34" charset="-122"/>
                  <a:ea typeface="Microsoft YaHei" panose="020B0503020204020204" pitchFamily="34" charset="-122"/>
                  <a:cs typeface="Microsoft YaHei" charset="0"/>
                </a:rPr>
                <a:t>…</a:t>
              </a:r>
              <a:endParaRPr lang="zh-CN" altLang="en-US" sz="2400" b="1" dirty="0"/>
            </a:p>
          </p:txBody>
        </p:sp>
      </p:grpSp>
      <p:sp>
        <p:nvSpPr>
          <p:cNvPr id="5" name="TextBox 4">
            <a:extLst>
              <a:ext uri="{FF2B5EF4-FFF2-40B4-BE49-F238E27FC236}">
                <a16:creationId xmlns:a16="http://schemas.microsoft.com/office/drawing/2014/main" id="{6A31D6E7-FFB5-5B2D-4F98-1C7126730DA9}"/>
              </a:ext>
            </a:extLst>
          </p:cNvPr>
          <p:cNvSpPr txBox="1"/>
          <p:nvPr/>
        </p:nvSpPr>
        <p:spPr>
          <a:xfrm>
            <a:off x="1817449" y="5221524"/>
            <a:ext cx="3468411"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2000" dirty="0" err="1">
                <a:latin typeface="Calibri" panose="020F0502020204030204" pitchFamily="34" charset="0"/>
                <a:ea typeface="Calibri" panose="020F0502020204030204" pitchFamily="34" charset="0"/>
                <a:cs typeface="Calibri" panose="020F0502020204030204" pitchFamily="34" charset="0"/>
              </a:rPr>
              <a:t>vCodec</a:t>
            </a:r>
            <a:r>
              <a:rPr lang="en-US" altLang="zh-CN" sz="2000" dirty="0">
                <a:latin typeface="Calibri" panose="020F0502020204030204" pitchFamily="34" charset="0"/>
                <a:ea typeface="Calibri" panose="020F0502020204030204" pitchFamily="34" charset="0"/>
                <a:cs typeface="Calibri" panose="020F0502020204030204" pitchFamily="34" charset="0"/>
              </a:rPr>
              <a:t> driver command queue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8533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3AB1E-4247-08E5-E83B-65B5EC695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53FB2-1618-8AAB-E73D-B861072E5250}"/>
              </a:ext>
            </a:extLst>
          </p:cNvPr>
          <p:cNvSpPr>
            <a:spLocks noGrp="1"/>
          </p:cNvSpPr>
          <p:nvPr>
            <p:ph type="title"/>
          </p:nvPr>
        </p:nvSpPr>
        <p:spPr/>
        <p:txBody>
          <a:bodyPr/>
          <a:lstStyle/>
          <a:p>
            <a:r>
              <a:rPr lang="en-US" dirty="0" err="1"/>
              <a:t>vSoC</a:t>
            </a:r>
            <a:r>
              <a:rPr lang="en-US" dirty="0"/>
              <a:t> &gt; Virtual Fence &gt; Existing Solution</a:t>
            </a:r>
          </a:p>
        </p:txBody>
      </p:sp>
      <p:sp>
        <p:nvSpPr>
          <p:cNvPr id="3" name="Content Placeholder 2">
            <a:extLst>
              <a:ext uri="{FF2B5EF4-FFF2-40B4-BE49-F238E27FC236}">
                <a16:creationId xmlns:a16="http://schemas.microsoft.com/office/drawing/2014/main" id="{5F8AB9D4-0F1B-2680-F06C-198AD589C4C7}"/>
              </a:ext>
            </a:extLst>
          </p:cNvPr>
          <p:cNvSpPr>
            <a:spLocks noGrp="1"/>
          </p:cNvSpPr>
          <p:nvPr>
            <p:ph idx="1"/>
          </p:nvPr>
        </p:nvSpPr>
        <p:spPr>
          <a:xfrm>
            <a:off x="355002" y="1365657"/>
            <a:ext cx="11456894" cy="5465275"/>
          </a:xfrm>
        </p:spPr>
        <p:txBody>
          <a:bodyPr>
            <a:normAutofit/>
          </a:bodyPr>
          <a:lstStyle/>
          <a:p>
            <a:r>
              <a:rPr lang="en-US" dirty="0"/>
              <a:t>Atomic operation: driver waits until virtual device finishes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r>
              <a:rPr lang="en-US" dirty="0"/>
              <a:t>Problem: </a:t>
            </a:r>
            <a:r>
              <a:rPr lang="en-US" b="1" i="1" dirty="0">
                <a:solidFill>
                  <a:srgbClr val="FF0000"/>
                </a:solidFill>
              </a:rPr>
              <a:t>blocks</a:t>
            </a:r>
            <a:r>
              <a:rPr lang="en-US" dirty="0"/>
              <a:t> the codec driver, delaying </a:t>
            </a:r>
            <a:r>
              <a:rPr lang="en-US" dirty="0">
                <a:solidFill>
                  <a:schemeClr val="bg1">
                    <a:lumMod val="50000"/>
                  </a:schemeClr>
                </a:solidFill>
              </a:rPr>
              <a:t>subsequent commands </a:t>
            </a:r>
            <a:endParaRPr lang="en-US" b="1" dirty="0">
              <a:solidFill>
                <a:srgbClr val="FF0000"/>
              </a:solidFill>
            </a:endParaRPr>
          </a:p>
          <a:p>
            <a:pPr marL="0" indent="0">
              <a:buNone/>
            </a:pPr>
            <a:endParaRPr lang="en-US" dirty="0"/>
          </a:p>
          <a:p>
            <a:pPr marL="0" indent="0">
              <a:buNone/>
            </a:pPr>
            <a:endParaRPr lang="en-US" dirty="0"/>
          </a:p>
          <a:p>
            <a:r>
              <a:rPr lang="en-US" dirty="0"/>
              <a:t>Challenge: guest-host control synchronizations bring non-trivial overhead</a:t>
            </a:r>
          </a:p>
        </p:txBody>
      </p:sp>
      <p:sp>
        <p:nvSpPr>
          <p:cNvPr id="4" name="Slide Number Placeholder 3">
            <a:extLst>
              <a:ext uri="{FF2B5EF4-FFF2-40B4-BE49-F238E27FC236}">
                <a16:creationId xmlns:a16="http://schemas.microsoft.com/office/drawing/2014/main" id="{620CF421-4D33-8593-12A6-66D5EC547A15}"/>
              </a:ext>
            </a:extLst>
          </p:cNvPr>
          <p:cNvSpPr>
            <a:spLocks noGrp="1"/>
          </p:cNvSpPr>
          <p:nvPr>
            <p:ph type="sldNum" sz="quarter" idx="12"/>
          </p:nvPr>
        </p:nvSpPr>
        <p:spPr/>
        <p:txBody>
          <a:bodyPr/>
          <a:lstStyle/>
          <a:p>
            <a:fld id="{F41F4269-D139-4578-AC59-C34B7105CC79}" type="slidenum">
              <a:rPr lang="en-US" smtClean="0"/>
              <a:t>34</a:t>
            </a:fld>
            <a:endParaRPr lang="en-US" dirty="0"/>
          </a:p>
        </p:txBody>
      </p:sp>
      <p:pic>
        <p:nvPicPr>
          <p:cNvPr id="6" name="Picture 5">
            <a:extLst>
              <a:ext uri="{FF2B5EF4-FFF2-40B4-BE49-F238E27FC236}">
                <a16:creationId xmlns:a16="http://schemas.microsoft.com/office/drawing/2014/main" id="{75B2057A-B93F-E365-F60A-EC6E5755DB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5427" y="1878058"/>
            <a:ext cx="6337287" cy="2534914"/>
          </a:xfrm>
          <a:prstGeom prst="rect">
            <a:avLst/>
          </a:prstGeom>
        </p:spPr>
      </p:pic>
      <p:grpSp>
        <p:nvGrpSpPr>
          <p:cNvPr id="7" name="Group 6">
            <a:extLst>
              <a:ext uri="{FF2B5EF4-FFF2-40B4-BE49-F238E27FC236}">
                <a16:creationId xmlns:a16="http://schemas.microsoft.com/office/drawing/2014/main" id="{0543F1AC-5153-B3EF-8680-2201572783E1}"/>
              </a:ext>
            </a:extLst>
          </p:cNvPr>
          <p:cNvGrpSpPr/>
          <p:nvPr/>
        </p:nvGrpSpPr>
        <p:grpSpPr>
          <a:xfrm>
            <a:off x="5549397" y="5080637"/>
            <a:ext cx="2790781" cy="627224"/>
            <a:chOff x="3538898" y="5839096"/>
            <a:chExt cx="2790781" cy="627224"/>
          </a:xfrm>
        </p:grpSpPr>
        <p:sp>
          <p:nvSpPr>
            <p:cNvPr id="8" name="Rectangle: Rounded Corners 7">
              <a:extLst>
                <a:ext uri="{FF2B5EF4-FFF2-40B4-BE49-F238E27FC236}">
                  <a16:creationId xmlns:a16="http://schemas.microsoft.com/office/drawing/2014/main" id="{B1999F0D-62FC-53E1-7117-FAC882C5FC0A}"/>
                </a:ext>
              </a:extLst>
            </p:cNvPr>
            <p:cNvSpPr/>
            <p:nvPr/>
          </p:nvSpPr>
          <p:spPr bwMode="auto">
            <a:xfrm>
              <a:off x="3709726" y="5951969"/>
              <a:ext cx="136700" cy="409976"/>
            </a:xfrm>
            <a:prstGeom prst="roundRect">
              <a:avLst>
                <a:gd name="adj" fmla="val 7245"/>
              </a:avLst>
            </a:prstGeom>
            <a:solidFill>
              <a:schemeClr val="accent6"/>
            </a:solidFill>
            <a:ln w="28575" algn="ctr">
              <a:noFill/>
              <a:miter lim="800000"/>
              <a:headEnd/>
              <a:tailEnd/>
            </a:ln>
            <a:effectLst/>
          </p:spPr>
          <p:txBody>
            <a:bodyPr lIns="91446" tIns="91446" rIns="91446" bIns="91446" rtlCol="0" anchor="ctr"/>
            <a:lstStyle/>
            <a:p>
              <a:pPr algn="ctr"/>
              <a:endParaRPr lang="zh-CN" altLang="en-US" sz="2400" dirty="0">
                <a:solidFill>
                  <a:schemeClr val="accent6"/>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9" name="Rectangle: Rounded Corners 8">
              <a:extLst>
                <a:ext uri="{FF2B5EF4-FFF2-40B4-BE49-F238E27FC236}">
                  <a16:creationId xmlns:a16="http://schemas.microsoft.com/office/drawing/2014/main" id="{DCCF6A55-566C-DA6F-8FF0-488C66C85D62}"/>
                </a:ext>
              </a:extLst>
            </p:cNvPr>
            <p:cNvSpPr/>
            <p:nvPr/>
          </p:nvSpPr>
          <p:spPr bwMode="auto">
            <a:xfrm>
              <a:off x="3914341" y="5951969"/>
              <a:ext cx="136700" cy="409976"/>
            </a:xfrm>
            <a:prstGeom prst="roundRect">
              <a:avLst>
                <a:gd name="adj" fmla="val 7245"/>
              </a:avLst>
            </a:prstGeom>
            <a:solidFill>
              <a:schemeClr val="accent6"/>
            </a:solidFill>
            <a:ln w="28575" algn="ctr">
              <a:noFill/>
              <a:miter lim="800000"/>
              <a:headEnd/>
              <a:tailEnd/>
            </a:ln>
            <a:effectLst/>
          </p:spPr>
          <p:txBody>
            <a:bodyPr lIns="91446" tIns="91446" rIns="91446" bIns="91446" rtlCol="0" anchor="ctr"/>
            <a:lstStyle/>
            <a:p>
              <a:pPr algn="ctr"/>
              <a:endParaRPr lang="zh-CN" altLang="en-US" sz="2400" dirty="0">
                <a:solidFill>
                  <a:schemeClr val="accent6"/>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0" name="Rectangle: Rounded Corners 9">
              <a:extLst>
                <a:ext uri="{FF2B5EF4-FFF2-40B4-BE49-F238E27FC236}">
                  <a16:creationId xmlns:a16="http://schemas.microsoft.com/office/drawing/2014/main" id="{424FB52F-6BE7-DEDD-47DD-82C5D6594092}"/>
                </a:ext>
              </a:extLst>
            </p:cNvPr>
            <p:cNvSpPr/>
            <p:nvPr/>
          </p:nvSpPr>
          <p:spPr bwMode="auto">
            <a:xfrm>
              <a:off x="4127354" y="5952724"/>
              <a:ext cx="863906" cy="409976"/>
            </a:xfrm>
            <a:prstGeom prst="roundRect">
              <a:avLst>
                <a:gd name="adj" fmla="val 7245"/>
              </a:avLst>
            </a:prstGeom>
            <a:solidFill>
              <a:srgbClr val="F24C4C"/>
            </a:solidFill>
            <a:ln w="28575" algn="ctr">
              <a:noFill/>
              <a:miter lim="800000"/>
              <a:headEnd/>
              <a:tailEnd/>
            </a:ln>
            <a:effectLst/>
          </p:spPr>
          <p:txBody>
            <a:bodyPr lIns="91446" tIns="91446" rIns="91446" bIns="91446" rtlCol="0" anchor="ctr"/>
            <a:lstStyle/>
            <a:p>
              <a:pPr algn="ct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1" name="圆角矩形 9">
              <a:extLst>
                <a:ext uri="{FF2B5EF4-FFF2-40B4-BE49-F238E27FC236}">
                  <a16:creationId xmlns:a16="http://schemas.microsoft.com/office/drawing/2014/main" id="{DF1E3450-F701-CCD3-6CF3-70953888B996}"/>
                </a:ext>
              </a:extLst>
            </p:cNvPr>
            <p:cNvSpPr/>
            <p:nvPr/>
          </p:nvSpPr>
          <p:spPr>
            <a:xfrm>
              <a:off x="3538898" y="5847594"/>
              <a:ext cx="2790781" cy="618726"/>
            </a:xfrm>
            <a:prstGeom prst="roundRect">
              <a:avLst/>
            </a:prstGeom>
            <a:noFill/>
            <a:ln>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eaLnBrk="0" fontAlgn="ctr" hangingPunct="0"/>
              <a:endParaRPr lang="zh-CN" altLang="en-US" sz="2000" dirty="0">
                <a:solidFill>
                  <a:schemeClr val="bg1"/>
                </a:solidFill>
                <a:latin typeface="微软雅黑" panose="020B0503020204020204" pitchFamily="34" charset="-122"/>
                <a:ea typeface="微软雅黑" panose="020B0503020204020204" pitchFamily="34" charset="-122"/>
                <a:cs typeface="Arial" charset="0"/>
              </a:endParaRPr>
            </a:p>
          </p:txBody>
        </p:sp>
        <p:sp>
          <p:nvSpPr>
            <p:cNvPr id="12" name="Rectangle: Rounded Corners 11">
              <a:extLst>
                <a:ext uri="{FF2B5EF4-FFF2-40B4-BE49-F238E27FC236}">
                  <a16:creationId xmlns:a16="http://schemas.microsoft.com/office/drawing/2014/main" id="{46E1ABD2-9D9F-86BC-83B4-30A8AF266BF4}"/>
                </a:ext>
              </a:extLst>
            </p:cNvPr>
            <p:cNvSpPr/>
            <p:nvPr/>
          </p:nvSpPr>
          <p:spPr bwMode="auto">
            <a:xfrm>
              <a:off x="5067573" y="5951214"/>
              <a:ext cx="136700" cy="409976"/>
            </a:xfrm>
            <a:prstGeom prst="roundRect">
              <a:avLst>
                <a:gd name="adj" fmla="val 7245"/>
              </a:avLst>
            </a:prstGeom>
            <a:solidFill>
              <a:schemeClr val="bg1">
                <a:lumMod val="65000"/>
              </a:schemeClr>
            </a:solidFill>
            <a:ln w="28575" algn="ctr">
              <a:noFill/>
              <a:miter lim="800000"/>
              <a:headEnd/>
              <a:tailEnd/>
            </a:ln>
            <a:effectLst/>
          </p:spPr>
          <p:txBody>
            <a:bodyPr lIns="91446" tIns="91446" rIns="91446" bIns="91446" rtlCol="0" anchor="ctr"/>
            <a:lstStyle/>
            <a:p>
              <a:pPr algn="ctr"/>
              <a:endParaRPr lang="zh-CN" altLang="en-US" sz="2400" dirty="0">
                <a:solidFill>
                  <a:schemeClr val="tx1">
                    <a:lumMod val="50000"/>
                    <a:lumOff val="50000"/>
                  </a:schemeClr>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3" name="Rectangle: Rounded Corners 12">
              <a:extLst>
                <a:ext uri="{FF2B5EF4-FFF2-40B4-BE49-F238E27FC236}">
                  <a16:creationId xmlns:a16="http://schemas.microsoft.com/office/drawing/2014/main" id="{E778728B-021E-FF3D-D399-9E4B2CCD63E9}"/>
                </a:ext>
              </a:extLst>
            </p:cNvPr>
            <p:cNvSpPr/>
            <p:nvPr/>
          </p:nvSpPr>
          <p:spPr bwMode="auto">
            <a:xfrm>
              <a:off x="5272188" y="5951214"/>
              <a:ext cx="136700" cy="409976"/>
            </a:xfrm>
            <a:prstGeom prst="roundRect">
              <a:avLst>
                <a:gd name="adj" fmla="val 7245"/>
              </a:avLst>
            </a:prstGeom>
            <a:solidFill>
              <a:schemeClr val="bg1">
                <a:lumMod val="65000"/>
              </a:schemeClr>
            </a:solidFill>
            <a:ln w="28575" algn="ctr">
              <a:noFill/>
              <a:miter lim="800000"/>
              <a:headEnd/>
              <a:tailEnd/>
            </a:ln>
            <a:effectLst/>
          </p:spPr>
          <p:txBody>
            <a:bodyPr lIns="91446" tIns="91446" rIns="91446" bIns="91446" rtlCol="0" anchor="ctr"/>
            <a:lstStyle/>
            <a:p>
              <a:pPr algn="ctr"/>
              <a:endParaRPr lang="zh-CN" altLang="en-US" sz="2400" dirty="0">
                <a:solidFill>
                  <a:schemeClr val="tx1">
                    <a:lumMod val="50000"/>
                    <a:lumOff val="50000"/>
                  </a:schemeClr>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4" name="Rectangle: Rounded Corners 13">
              <a:extLst>
                <a:ext uri="{FF2B5EF4-FFF2-40B4-BE49-F238E27FC236}">
                  <a16:creationId xmlns:a16="http://schemas.microsoft.com/office/drawing/2014/main" id="{80A60C74-5BCD-7B61-3509-2BB36E261909}"/>
                </a:ext>
              </a:extLst>
            </p:cNvPr>
            <p:cNvSpPr/>
            <p:nvPr/>
          </p:nvSpPr>
          <p:spPr bwMode="auto">
            <a:xfrm>
              <a:off x="5482600" y="5951214"/>
              <a:ext cx="136700" cy="409976"/>
            </a:xfrm>
            <a:prstGeom prst="roundRect">
              <a:avLst>
                <a:gd name="adj" fmla="val 7245"/>
              </a:avLst>
            </a:prstGeom>
            <a:solidFill>
              <a:schemeClr val="bg1">
                <a:lumMod val="65000"/>
              </a:schemeClr>
            </a:solidFill>
            <a:ln w="28575" algn="ctr">
              <a:noFill/>
              <a:miter lim="800000"/>
              <a:headEnd/>
              <a:tailEnd/>
            </a:ln>
            <a:effectLst/>
          </p:spPr>
          <p:txBody>
            <a:bodyPr lIns="91446" tIns="91446" rIns="91446" bIns="91446" rtlCol="0" anchor="ctr"/>
            <a:lstStyle/>
            <a:p>
              <a:pPr algn="ctr"/>
              <a:endParaRPr lang="zh-CN" altLang="en-US" sz="2400" dirty="0">
                <a:solidFill>
                  <a:schemeClr val="tx1">
                    <a:lumMod val="50000"/>
                    <a:lumOff val="50000"/>
                  </a:schemeClr>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5" name="Rectangle: Rounded Corners 14">
              <a:extLst>
                <a:ext uri="{FF2B5EF4-FFF2-40B4-BE49-F238E27FC236}">
                  <a16:creationId xmlns:a16="http://schemas.microsoft.com/office/drawing/2014/main" id="{649D6F43-5A0C-F859-69DD-F91E8FD0FCCE}"/>
                </a:ext>
              </a:extLst>
            </p:cNvPr>
            <p:cNvSpPr/>
            <p:nvPr/>
          </p:nvSpPr>
          <p:spPr bwMode="auto">
            <a:xfrm>
              <a:off x="5695613" y="5951969"/>
              <a:ext cx="136700" cy="409976"/>
            </a:xfrm>
            <a:prstGeom prst="roundRect">
              <a:avLst>
                <a:gd name="adj" fmla="val 7245"/>
              </a:avLst>
            </a:prstGeom>
            <a:solidFill>
              <a:schemeClr val="bg1">
                <a:lumMod val="65000"/>
              </a:schemeClr>
            </a:solidFill>
            <a:ln w="28575" algn="ctr">
              <a:noFill/>
              <a:miter lim="800000"/>
              <a:headEnd/>
              <a:tailEnd/>
            </a:ln>
            <a:effectLst/>
          </p:spPr>
          <p:txBody>
            <a:bodyPr lIns="91446" tIns="91446" rIns="91446" bIns="91446" rtlCol="0" anchor="ctr"/>
            <a:lstStyle/>
            <a:p>
              <a:pPr algn="ctr"/>
              <a:endParaRPr lang="zh-CN" altLang="en-US" sz="2400" dirty="0">
                <a:solidFill>
                  <a:schemeClr val="tx1">
                    <a:lumMod val="50000"/>
                    <a:lumOff val="50000"/>
                  </a:schemeClr>
                </a:solidFill>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16" name="TextBox 15">
              <a:extLst>
                <a:ext uri="{FF2B5EF4-FFF2-40B4-BE49-F238E27FC236}">
                  <a16:creationId xmlns:a16="http://schemas.microsoft.com/office/drawing/2014/main" id="{7391816C-2263-CB14-64C4-1DE803331CD9}"/>
                </a:ext>
              </a:extLst>
            </p:cNvPr>
            <p:cNvSpPr txBox="1"/>
            <p:nvPr/>
          </p:nvSpPr>
          <p:spPr>
            <a:xfrm>
              <a:off x="5818759" y="5839096"/>
              <a:ext cx="406586" cy="461665"/>
            </a:xfrm>
            <a:prstGeom prst="rect">
              <a:avLst/>
            </a:prstGeom>
            <a:noFill/>
          </p:spPr>
          <p:txBody>
            <a:bodyPr wrap="square">
              <a:spAutoFit/>
            </a:bodyPr>
            <a:lstStyle/>
            <a:p>
              <a:r>
                <a:rPr lang="en-US" altLang="zh-CN" sz="2400" b="1" dirty="0">
                  <a:latin typeface="Microsoft YaHei" panose="020B0503020204020204" pitchFamily="34" charset="-122"/>
                  <a:ea typeface="Microsoft YaHei" panose="020B0503020204020204" pitchFamily="34" charset="-122"/>
                  <a:cs typeface="Microsoft YaHei" charset="0"/>
                </a:rPr>
                <a:t>…</a:t>
              </a:r>
              <a:endParaRPr lang="zh-CN" altLang="en-US" sz="2400" b="1" dirty="0"/>
            </a:p>
          </p:txBody>
        </p:sp>
      </p:grpSp>
      <p:sp>
        <p:nvSpPr>
          <p:cNvPr id="5" name="TextBox 4">
            <a:extLst>
              <a:ext uri="{FF2B5EF4-FFF2-40B4-BE49-F238E27FC236}">
                <a16:creationId xmlns:a16="http://schemas.microsoft.com/office/drawing/2014/main" id="{26BAFAB8-84DF-1FDD-85BC-2581F02EBA16}"/>
              </a:ext>
            </a:extLst>
          </p:cNvPr>
          <p:cNvSpPr txBox="1"/>
          <p:nvPr/>
        </p:nvSpPr>
        <p:spPr>
          <a:xfrm>
            <a:off x="1817449" y="5221524"/>
            <a:ext cx="3468411"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2000" dirty="0" err="1">
                <a:latin typeface="Calibri" panose="020F0502020204030204" pitchFamily="34" charset="0"/>
                <a:ea typeface="Calibri" panose="020F0502020204030204" pitchFamily="34" charset="0"/>
                <a:cs typeface="Calibri" panose="020F0502020204030204" pitchFamily="34" charset="0"/>
              </a:rPr>
              <a:t>vCodec</a:t>
            </a:r>
            <a:r>
              <a:rPr lang="en-US" altLang="zh-CN" sz="2000" dirty="0">
                <a:latin typeface="Calibri" panose="020F0502020204030204" pitchFamily="34" charset="0"/>
                <a:ea typeface="Calibri" panose="020F0502020204030204" pitchFamily="34" charset="0"/>
                <a:cs typeface="Calibri" panose="020F0502020204030204" pitchFamily="34" charset="0"/>
              </a:rPr>
              <a:t> driver command queue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763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1397-0D2A-E20B-AD47-77038240A6F6}"/>
              </a:ext>
            </a:extLst>
          </p:cNvPr>
          <p:cNvSpPr>
            <a:spLocks noGrp="1"/>
          </p:cNvSpPr>
          <p:nvPr>
            <p:ph type="title"/>
          </p:nvPr>
        </p:nvSpPr>
        <p:spPr/>
        <p:txBody>
          <a:bodyPr/>
          <a:lstStyle/>
          <a:p>
            <a:r>
              <a:rPr lang="en-US" dirty="0" err="1"/>
              <a:t>vSoC</a:t>
            </a:r>
            <a:r>
              <a:rPr lang="en-US" dirty="0"/>
              <a:t> &gt; Virtual Fence &gt; the Mechanism</a:t>
            </a:r>
          </a:p>
        </p:txBody>
      </p:sp>
      <p:sp>
        <p:nvSpPr>
          <p:cNvPr id="3" name="Content Placeholder 2">
            <a:extLst>
              <a:ext uri="{FF2B5EF4-FFF2-40B4-BE49-F238E27FC236}">
                <a16:creationId xmlns:a16="http://schemas.microsoft.com/office/drawing/2014/main" id="{FDBE56FF-7A87-0151-FFC4-9EB6869F2F61}"/>
              </a:ext>
            </a:extLst>
          </p:cNvPr>
          <p:cNvSpPr>
            <a:spLocks noGrp="1"/>
          </p:cNvSpPr>
          <p:nvPr>
            <p:ph idx="1"/>
          </p:nvPr>
        </p:nvSpPr>
        <p:spPr/>
        <p:txBody>
          <a:bodyPr/>
          <a:lstStyle/>
          <a:p>
            <a:r>
              <a:rPr lang="en-US" dirty="0"/>
              <a:t>Virtual command fences push guest order semantics down to the host</a:t>
            </a:r>
          </a:p>
          <a:p>
            <a:pPr lvl="1"/>
            <a:r>
              <a:rPr lang="en-US" dirty="0"/>
              <a:t>using two types of fences: </a:t>
            </a:r>
            <a:r>
              <a:rPr lang="en-US" i="1" dirty="0">
                <a:solidFill>
                  <a:schemeClr val="accent6"/>
                </a:solidFill>
              </a:rPr>
              <a:t>signal </a:t>
            </a:r>
            <a:r>
              <a:rPr lang="en-US" dirty="0">
                <a:solidFill>
                  <a:schemeClr val="accent6"/>
                </a:solidFill>
              </a:rPr>
              <a:t>fences </a:t>
            </a:r>
            <a:r>
              <a:rPr lang="en-US" i="1" dirty="0"/>
              <a:t>“happens before” </a:t>
            </a:r>
            <a:r>
              <a:rPr lang="en-US" i="1" dirty="0">
                <a:solidFill>
                  <a:schemeClr val="accent2"/>
                </a:solidFill>
              </a:rPr>
              <a:t>wait </a:t>
            </a:r>
            <a:r>
              <a:rPr lang="en-US" dirty="0">
                <a:solidFill>
                  <a:schemeClr val="accent2"/>
                </a:solidFill>
              </a:rPr>
              <a:t>fences</a:t>
            </a:r>
          </a:p>
          <a:p>
            <a:pPr lvl="1"/>
            <a:r>
              <a:rPr lang="en-US" dirty="0"/>
              <a:t>virtual fences are translated to device-specific synchronization primitives in the host</a:t>
            </a:r>
          </a:p>
          <a:p>
            <a:endParaRPr lang="en-US" dirty="0"/>
          </a:p>
        </p:txBody>
      </p:sp>
      <p:sp>
        <p:nvSpPr>
          <p:cNvPr id="4" name="Slide Number Placeholder 3">
            <a:extLst>
              <a:ext uri="{FF2B5EF4-FFF2-40B4-BE49-F238E27FC236}">
                <a16:creationId xmlns:a16="http://schemas.microsoft.com/office/drawing/2014/main" id="{17D70692-B5EF-83DD-B53C-4A14019B4E8F}"/>
              </a:ext>
            </a:extLst>
          </p:cNvPr>
          <p:cNvSpPr>
            <a:spLocks noGrp="1"/>
          </p:cNvSpPr>
          <p:nvPr>
            <p:ph type="sldNum" sz="quarter" idx="12"/>
          </p:nvPr>
        </p:nvSpPr>
        <p:spPr/>
        <p:txBody>
          <a:bodyPr/>
          <a:lstStyle/>
          <a:p>
            <a:fld id="{F41F4269-D139-4578-AC59-C34B7105CC79}" type="slidenum">
              <a:rPr lang="en-US" smtClean="0"/>
              <a:t>35</a:t>
            </a:fld>
            <a:endParaRPr lang="en-US" dirty="0"/>
          </a:p>
        </p:txBody>
      </p:sp>
      <p:pic>
        <p:nvPicPr>
          <p:cNvPr id="6" name="Picture 5">
            <a:extLst>
              <a:ext uri="{FF2B5EF4-FFF2-40B4-BE49-F238E27FC236}">
                <a16:creationId xmlns:a16="http://schemas.microsoft.com/office/drawing/2014/main" id="{F30A6E6B-9D5A-377C-EC3D-90AF2A8700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0709" y="3220255"/>
            <a:ext cx="7221717" cy="2888687"/>
          </a:xfrm>
          <a:prstGeom prst="rect">
            <a:avLst/>
          </a:prstGeom>
        </p:spPr>
      </p:pic>
      <p:sp>
        <p:nvSpPr>
          <p:cNvPr id="7" name="Rectangle 6">
            <a:extLst>
              <a:ext uri="{FF2B5EF4-FFF2-40B4-BE49-F238E27FC236}">
                <a16:creationId xmlns:a16="http://schemas.microsoft.com/office/drawing/2014/main" id="{1D9E33D3-7744-E102-72CC-27D675D7B4AA}"/>
              </a:ext>
            </a:extLst>
          </p:cNvPr>
          <p:cNvSpPr/>
          <p:nvPr/>
        </p:nvSpPr>
        <p:spPr bwMode="auto">
          <a:xfrm>
            <a:off x="7320857" y="3664879"/>
            <a:ext cx="1656071" cy="943846"/>
          </a:xfrm>
          <a:prstGeom prst="rect">
            <a:avLst/>
          </a:prstGeom>
          <a:noFill/>
          <a:ln w="38100" algn="ctr">
            <a:solidFill>
              <a:srgbClr val="0070C0"/>
            </a:solidFill>
            <a:miter lim="800000"/>
            <a:headEnd/>
            <a:tailEnd/>
          </a:ln>
          <a:effectLst/>
        </p:spPr>
        <p:txBody>
          <a:bodyPr lIns="91446" tIns="91446" rIns="91446" bIns="91446" rtlCol="0" anchor="ctr"/>
          <a:lstStyle/>
          <a:p>
            <a:pPr algn="ctr"/>
            <a:endParaRPr lang="en-US"/>
          </a:p>
        </p:txBody>
      </p:sp>
      <p:sp>
        <p:nvSpPr>
          <p:cNvPr id="8" name="Rectangle 7">
            <a:extLst>
              <a:ext uri="{FF2B5EF4-FFF2-40B4-BE49-F238E27FC236}">
                <a16:creationId xmlns:a16="http://schemas.microsoft.com/office/drawing/2014/main" id="{B5C3742A-0C31-DD97-DE31-D3491828B1EA}"/>
              </a:ext>
            </a:extLst>
          </p:cNvPr>
          <p:cNvSpPr/>
          <p:nvPr/>
        </p:nvSpPr>
        <p:spPr bwMode="auto">
          <a:xfrm>
            <a:off x="5748818" y="4749335"/>
            <a:ext cx="2355849" cy="1123950"/>
          </a:xfrm>
          <a:prstGeom prst="rect">
            <a:avLst/>
          </a:prstGeom>
          <a:noFill/>
          <a:ln w="38100" algn="ctr">
            <a:solidFill>
              <a:srgbClr val="0070C0"/>
            </a:solidFill>
            <a:miter lim="800000"/>
            <a:headEnd/>
            <a:tailEnd/>
          </a:ln>
          <a:effectLst/>
        </p:spPr>
        <p:txBody>
          <a:bodyPr lIns="91446" tIns="91446" rIns="91446" bIns="91446" rtlCol="0" anchor="ctr"/>
          <a:lstStyle/>
          <a:p>
            <a:pPr algn="ctr"/>
            <a:endParaRPr lang="en-US"/>
          </a:p>
        </p:txBody>
      </p:sp>
      <p:sp>
        <p:nvSpPr>
          <p:cNvPr id="9" name="Freeform: Shape 8">
            <a:extLst>
              <a:ext uri="{FF2B5EF4-FFF2-40B4-BE49-F238E27FC236}">
                <a16:creationId xmlns:a16="http://schemas.microsoft.com/office/drawing/2014/main" id="{9633D699-2569-9968-E5E6-38A223B60F66}"/>
              </a:ext>
            </a:extLst>
          </p:cNvPr>
          <p:cNvSpPr/>
          <p:nvPr/>
        </p:nvSpPr>
        <p:spPr bwMode="auto">
          <a:xfrm rot="18037438">
            <a:off x="8156832" y="4902885"/>
            <a:ext cx="845004" cy="406562"/>
          </a:xfrm>
          <a:custGeom>
            <a:avLst/>
            <a:gdLst>
              <a:gd name="connsiteX0" fmla="*/ 0 w 1206645"/>
              <a:gd name="connsiteY0" fmla="*/ 2082800 h 2082800"/>
              <a:gd name="connsiteX1" fmla="*/ 1206500 w 1206645"/>
              <a:gd name="connsiteY1" fmla="*/ 869950 h 2082800"/>
              <a:gd name="connsiteX2" fmla="*/ 82550 w 1206645"/>
              <a:gd name="connsiteY2" fmla="*/ 0 h 2082800"/>
              <a:gd name="connsiteX0" fmla="*/ 0 w 1076589"/>
              <a:gd name="connsiteY0" fmla="*/ 2082800 h 2082800"/>
              <a:gd name="connsiteX1" fmla="*/ 1076421 w 1076589"/>
              <a:gd name="connsiteY1" fmla="*/ 965200 h 2082800"/>
              <a:gd name="connsiteX2" fmla="*/ 82550 w 1076589"/>
              <a:gd name="connsiteY2" fmla="*/ 0 h 2082800"/>
              <a:gd name="connsiteX0" fmla="*/ 0 w 890809"/>
              <a:gd name="connsiteY0" fmla="*/ 2082800 h 2082800"/>
              <a:gd name="connsiteX1" fmla="*/ 890594 w 890809"/>
              <a:gd name="connsiteY1" fmla="*/ 939800 h 2082800"/>
              <a:gd name="connsiteX2" fmla="*/ 82550 w 890809"/>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891056"/>
              <a:gd name="connsiteY0" fmla="*/ 2082800 h 2082800"/>
              <a:gd name="connsiteX1" fmla="*/ 890594 w 891056"/>
              <a:gd name="connsiteY1" fmla="*/ 939800 h 2082800"/>
              <a:gd name="connsiteX2" fmla="*/ 82550 w 891056"/>
              <a:gd name="connsiteY2" fmla="*/ 0 h 2082800"/>
              <a:gd name="connsiteX0" fmla="*/ 0 w 890594"/>
              <a:gd name="connsiteY0" fmla="*/ 2082800 h 2082800"/>
              <a:gd name="connsiteX1" fmla="*/ 890594 w 890594"/>
              <a:gd name="connsiteY1" fmla="*/ 939800 h 2082800"/>
              <a:gd name="connsiteX2" fmla="*/ 82550 w 890594"/>
              <a:gd name="connsiteY2" fmla="*/ 0 h 20828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69335"/>
              <a:gd name="connsiteY0" fmla="*/ 1866900 h 1866900"/>
              <a:gd name="connsiteX1" fmla="*/ 1169335 w 1169335"/>
              <a:gd name="connsiteY1" fmla="*/ 939800 h 1866900"/>
              <a:gd name="connsiteX2" fmla="*/ 361291 w 1169335"/>
              <a:gd name="connsiteY2" fmla="*/ 0 h 1866900"/>
              <a:gd name="connsiteX0" fmla="*/ 0 w 1170393"/>
              <a:gd name="connsiteY0" fmla="*/ 1866900 h 1866900"/>
              <a:gd name="connsiteX1" fmla="*/ 1169335 w 1170393"/>
              <a:gd name="connsiteY1" fmla="*/ 939800 h 1866900"/>
              <a:gd name="connsiteX2" fmla="*/ 361291 w 1170393"/>
              <a:gd name="connsiteY2" fmla="*/ 0 h 1866900"/>
              <a:gd name="connsiteX0" fmla="*/ 892590 w 1244926"/>
              <a:gd name="connsiteY0" fmla="*/ 1866900 h 1866900"/>
              <a:gd name="connsiteX1" fmla="*/ 808044 w 1244926"/>
              <a:gd name="connsiteY1" fmla="*/ 939800 h 1866900"/>
              <a:gd name="connsiteX2" fmla="*/ 0 w 1244926"/>
              <a:gd name="connsiteY2" fmla="*/ 0 h 1866900"/>
              <a:gd name="connsiteX0" fmla="*/ 892590 w 892591"/>
              <a:gd name="connsiteY0" fmla="*/ 1866900 h 1866900"/>
              <a:gd name="connsiteX1" fmla="*/ 808044 w 892591"/>
              <a:gd name="connsiteY1" fmla="*/ 939800 h 1866900"/>
              <a:gd name="connsiteX2" fmla="*/ 0 w 892591"/>
              <a:gd name="connsiteY2" fmla="*/ 0 h 1866900"/>
              <a:gd name="connsiteX0" fmla="*/ 1924632 w 1924631"/>
              <a:gd name="connsiteY0" fmla="*/ 983098 h 1420533"/>
              <a:gd name="connsiteX1" fmla="*/ 1840086 w 1924631"/>
              <a:gd name="connsiteY1" fmla="*/ 55998 h 1420533"/>
              <a:gd name="connsiteX2" fmla="*/ 0 w 1924631"/>
              <a:gd name="connsiteY2" fmla="*/ 1410578 h 1420533"/>
              <a:gd name="connsiteX0" fmla="*/ 1924632 w 1924633"/>
              <a:gd name="connsiteY0" fmla="*/ 1178874 h 1615411"/>
              <a:gd name="connsiteX1" fmla="*/ 1029885 w 1924633"/>
              <a:gd name="connsiteY1" fmla="*/ 51294 h 1615411"/>
              <a:gd name="connsiteX2" fmla="*/ 0 w 1924633"/>
              <a:gd name="connsiteY2" fmla="*/ 1606354 h 1615411"/>
              <a:gd name="connsiteX0" fmla="*/ 1924632 w 1924631"/>
              <a:gd name="connsiteY0" fmla="*/ 1207660 h 1644197"/>
              <a:gd name="connsiteX1" fmla="*/ 1029885 w 1924631"/>
              <a:gd name="connsiteY1" fmla="*/ 80080 h 1644197"/>
              <a:gd name="connsiteX2" fmla="*/ 0 w 1924631"/>
              <a:gd name="connsiteY2" fmla="*/ 1635140 h 1644197"/>
              <a:gd name="connsiteX0" fmla="*/ 1924632 w 1924633"/>
              <a:gd name="connsiteY0" fmla="*/ 1242210 h 1678571"/>
              <a:gd name="connsiteX1" fmla="*/ 856270 w 1924633"/>
              <a:gd name="connsiteY1" fmla="*/ 70079 h 1678571"/>
              <a:gd name="connsiteX2" fmla="*/ 0 w 1924633"/>
              <a:gd name="connsiteY2" fmla="*/ 1669690 h 1678571"/>
              <a:gd name="connsiteX0" fmla="*/ 1924632 w 1924631"/>
              <a:gd name="connsiteY0" fmla="*/ 1242210 h 1681398"/>
              <a:gd name="connsiteX1" fmla="*/ 856270 w 1924631"/>
              <a:gd name="connsiteY1" fmla="*/ 70079 h 1681398"/>
              <a:gd name="connsiteX2" fmla="*/ 0 w 1924631"/>
              <a:gd name="connsiteY2" fmla="*/ 1669690 h 1681398"/>
              <a:gd name="connsiteX0" fmla="*/ 1924632 w 1924633"/>
              <a:gd name="connsiteY0" fmla="*/ 1296247 h 1735000"/>
              <a:gd name="connsiteX1" fmla="*/ 856270 w 1924633"/>
              <a:gd name="connsiteY1" fmla="*/ 57289 h 1735000"/>
              <a:gd name="connsiteX2" fmla="*/ 0 w 1924633"/>
              <a:gd name="connsiteY2" fmla="*/ 1723727 h 1735000"/>
              <a:gd name="connsiteX0" fmla="*/ 1924632 w 1924631"/>
              <a:gd name="connsiteY0" fmla="*/ 1296247 h 1723725"/>
              <a:gd name="connsiteX1" fmla="*/ 856270 w 1924631"/>
              <a:gd name="connsiteY1" fmla="*/ 57289 h 1723725"/>
              <a:gd name="connsiteX2" fmla="*/ 0 w 1924631"/>
              <a:gd name="connsiteY2" fmla="*/ 1723727 h 1723725"/>
              <a:gd name="connsiteX0" fmla="*/ 1924632 w 1924633"/>
              <a:gd name="connsiteY0" fmla="*/ 1296247 h 1723729"/>
              <a:gd name="connsiteX1" fmla="*/ 856270 w 1924633"/>
              <a:gd name="connsiteY1" fmla="*/ 57289 h 1723729"/>
              <a:gd name="connsiteX2" fmla="*/ 0 w 1924633"/>
              <a:gd name="connsiteY2" fmla="*/ 1723727 h 1723729"/>
              <a:gd name="connsiteX0" fmla="*/ 1924632 w 1924631"/>
              <a:gd name="connsiteY0" fmla="*/ 1277230 h 1704709"/>
              <a:gd name="connsiteX1" fmla="*/ 856270 w 1924631"/>
              <a:gd name="connsiteY1" fmla="*/ 38272 h 1704709"/>
              <a:gd name="connsiteX2" fmla="*/ 0 w 1924631"/>
              <a:gd name="connsiteY2" fmla="*/ 1704710 h 1704709"/>
              <a:gd name="connsiteX0" fmla="*/ 1924632 w 1924633"/>
              <a:gd name="connsiteY0" fmla="*/ 1277230 h 1704709"/>
              <a:gd name="connsiteX1" fmla="*/ 856270 w 1924633"/>
              <a:gd name="connsiteY1" fmla="*/ 38272 h 1704709"/>
              <a:gd name="connsiteX2" fmla="*/ 0 w 1924633"/>
              <a:gd name="connsiteY2" fmla="*/ 1704710 h 1704709"/>
              <a:gd name="connsiteX0" fmla="*/ 1924632 w 1924631"/>
              <a:gd name="connsiteY0" fmla="*/ 1250201 h 1677680"/>
              <a:gd name="connsiteX1" fmla="*/ 856270 w 1924631"/>
              <a:gd name="connsiteY1" fmla="*/ 11243 h 1677680"/>
              <a:gd name="connsiteX2" fmla="*/ 0 w 1924631"/>
              <a:gd name="connsiteY2" fmla="*/ 1677681 h 1677680"/>
              <a:gd name="connsiteX0" fmla="*/ 1924632 w 1924633"/>
              <a:gd name="connsiteY0" fmla="*/ 1246086 h 1673565"/>
              <a:gd name="connsiteX1" fmla="*/ 856270 w 1924633"/>
              <a:gd name="connsiteY1" fmla="*/ 7128 h 1673565"/>
              <a:gd name="connsiteX2" fmla="*/ 0 w 1924633"/>
              <a:gd name="connsiteY2" fmla="*/ 1673566 h 1673565"/>
              <a:gd name="connsiteX0" fmla="*/ 1924632 w 1924631"/>
              <a:gd name="connsiteY0" fmla="*/ 1244465 h 1671944"/>
              <a:gd name="connsiteX1" fmla="*/ 856270 w 1924631"/>
              <a:gd name="connsiteY1" fmla="*/ 5507 h 1671944"/>
              <a:gd name="connsiteX2" fmla="*/ 0 w 1924631"/>
              <a:gd name="connsiteY2" fmla="*/ 1671945 h 1671944"/>
              <a:gd name="connsiteX0" fmla="*/ 1789599 w 1789599"/>
              <a:gd name="connsiteY0" fmla="*/ 1266530 h 1671734"/>
              <a:gd name="connsiteX1" fmla="*/ 856270 w 1789599"/>
              <a:gd name="connsiteY1" fmla="*/ 5297 h 1671734"/>
              <a:gd name="connsiteX2" fmla="*/ 0 w 1789599"/>
              <a:gd name="connsiteY2" fmla="*/ 1671735 h 1671734"/>
              <a:gd name="connsiteX0" fmla="*/ 1789599 w 1789599"/>
              <a:gd name="connsiteY0" fmla="*/ 1264976 h 1670180"/>
              <a:gd name="connsiteX1" fmla="*/ 856270 w 1789599"/>
              <a:gd name="connsiteY1" fmla="*/ 3743 h 1670180"/>
              <a:gd name="connsiteX2" fmla="*/ 0 w 1789599"/>
              <a:gd name="connsiteY2" fmla="*/ 1670181 h 1670180"/>
              <a:gd name="connsiteX0" fmla="*/ 1789599 w 1789599"/>
              <a:gd name="connsiteY0" fmla="*/ 1264787 h 1669991"/>
              <a:gd name="connsiteX1" fmla="*/ 856270 w 1789599"/>
              <a:gd name="connsiteY1" fmla="*/ 3554 h 1669991"/>
              <a:gd name="connsiteX2" fmla="*/ 0 w 1789599"/>
              <a:gd name="connsiteY2" fmla="*/ 1669992 h 1669991"/>
              <a:gd name="connsiteX0" fmla="*/ 1022553 w 1022553"/>
              <a:gd name="connsiteY0" fmla="*/ 1264787 h 3595782"/>
              <a:gd name="connsiteX1" fmla="*/ 89224 w 1022553"/>
              <a:gd name="connsiteY1" fmla="*/ 3554 h 3595782"/>
              <a:gd name="connsiteX2" fmla="*/ 814775 w 1022553"/>
              <a:gd name="connsiteY2" fmla="*/ 3595782 h 3595782"/>
              <a:gd name="connsiteX0" fmla="*/ 1022553 w 1022553"/>
              <a:gd name="connsiteY0" fmla="*/ 1266945 h 3597940"/>
              <a:gd name="connsiteX1" fmla="*/ 89224 w 1022553"/>
              <a:gd name="connsiteY1" fmla="*/ 5712 h 3597940"/>
              <a:gd name="connsiteX2" fmla="*/ 814775 w 1022553"/>
              <a:gd name="connsiteY2" fmla="*/ 3597940 h 3597940"/>
              <a:gd name="connsiteX0" fmla="*/ 1205877 w 1205877"/>
              <a:gd name="connsiteY0" fmla="*/ 202983 h 2533978"/>
              <a:gd name="connsiteX1" fmla="*/ 79643 w 1205877"/>
              <a:gd name="connsiteY1" fmla="*/ 1534159 h 2533978"/>
              <a:gd name="connsiteX2" fmla="*/ 998099 w 1205877"/>
              <a:gd name="connsiteY2" fmla="*/ 2533978 h 2533978"/>
              <a:gd name="connsiteX0" fmla="*/ 1205877 w 1205877"/>
              <a:gd name="connsiteY0" fmla="*/ 140888 h 2471883"/>
              <a:gd name="connsiteX1" fmla="*/ 79643 w 1205877"/>
              <a:gd name="connsiteY1" fmla="*/ 1472064 h 2471883"/>
              <a:gd name="connsiteX2" fmla="*/ 998099 w 1205877"/>
              <a:gd name="connsiteY2" fmla="*/ 2471883 h 2471883"/>
              <a:gd name="connsiteX0" fmla="*/ 958962 w 958962"/>
              <a:gd name="connsiteY0" fmla="*/ 176085 h 2507080"/>
              <a:gd name="connsiteX1" fmla="*/ 93149 w 958962"/>
              <a:gd name="connsiteY1" fmla="*/ 1025813 h 2507080"/>
              <a:gd name="connsiteX2" fmla="*/ 751184 w 958962"/>
              <a:gd name="connsiteY2" fmla="*/ 2507080 h 2507080"/>
              <a:gd name="connsiteX0" fmla="*/ 958962 w 958962"/>
              <a:gd name="connsiteY0" fmla="*/ 91192 h 2422187"/>
              <a:gd name="connsiteX1" fmla="*/ 93149 w 958962"/>
              <a:gd name="connsiteY1" fmla="*/ 940920 h 2422187"/>
              <a:gd name="connsiteX2" fmla="*/ 751184 w 958962"/>
              <a:gd name="connsiteY2" fmla="*/ 2422187 h 2422187"/>
              <a:gd name="connsiteX0" fmla="*/ 958962 w 958962"/>
              <a:gd name="connsiteY0" fmla="*/ 404229 h 2735224"/>
              <a:gd name="connsiteX1" fmla="*/ 93149 w 958962"/>
              <a:gd name="connsiteY1" fmla="*/ 1253957 h 2735224"/>
              <a:gd name="connsiteX2" fmla="*/ 751184 w 958962"/>
              <a:gd name="connsiteY2" fmla="*/ 2735224 h 2735224"/>
              <a:gd name="connsiteX0" fmla="*/ 866266 w 866266"/>
              <a:gd name="connsiteY0" fmla="*/ 404229 h 2735224"/>
              <a:gd name="connsiteX1" fmla="*/ 453 w 866266"/>
              <a:gd name="connsiteY1" fmla="*/ 1253957 h 2735224"/>
              <a:gd name="connsiteX2" fmla="*/ 658488 w 866266"/>
              <a:gd name="connsiteY2" fmla="*/ 2735224 h 2735224"/>
              <a:gd name="connsiteX0" fmla="*/ 866706 w 866706"/>
              <a:gd name="connsiteY0" fmla="*/ 404229 h 2879647"/>
              <a:gd name="connsiteX1" fmla="*/ 893 w 866706"/>
              <a:gd name="connsiteY1" fmla="*/ 1253957 h 2879647"/>
              <a:gd name="connsiteX2" fmla="*/ 658928 w 866706"/>
              <a:gd name="connsiteY2" fmla="*/ 2735224 h 2879647"/>
              <a:gd name="connsiteX0" fmla="*/ 866670 w 866670"/>
              <a:gd name="connsiteY0" fmla="*/ 404229 h 2973761"/>
              <a:gd name="connsiteX1" fmla="*/ 857 w 866670"/>
              <a:gd name="connsiteY1" fmla="*/ 1253957 h 2973761"/>
              <a:gd name="connsiteX2" fmla="*/ 658892 w 866670"/>
              <a:gd name="connsiteY2" fmla="*/ 2735224 h 2973761"/>
              <a:gd name="connsiteX0" fmla="*/ 866770 w 866770"/>
              <a:gd name="connsiteY0" fmla="*/ 404229 h 3391924"/>
              <a:gd name="connsiteX1" fmla="*/ 957 w 866770"/>
              <a:gd name="connsiteY1" fmla="*/ 1253957 h 3391924"/>
              <a:gd name="connsiteX2" fmla="*/ 610765 w 866770"/>
              <a:gd name="connsiteY2" fmla="*/ 3216672 h 3391924"/>
              <a:gd name="connsiteX0" fmla="*/ 867027 w 867027"/>
              <a:gd name="connsiteY0" fmla="*/ 404229 h 3263499"/>
              <a:gd name="connsiteX1" fmla="*/ 1214 w 867027"/>
              <a:gd name="connsiteY1" fmla="*/ 1253957 h 3263499"/>
              <a:gd name="connsiteX2" fmla="*/ 611022 w 867027"/>
              <a:gd name="connsiteY2" fmla="*/ 3216672 h 3263499"/>
              <a:gd name="connsiteX0" fmla="*/ 1002061 w 1002061"/>
              <a:gd name="connsiteY0" fmla="*/ 551213 h 3040138"/>
              <a:gd name="connsiteX1" fmla="*/ 1214 w 1002061"/>
              <a:gd name="connsiteY1" fmla="*/ 1030596 h 3040138"/>
              <a:gd name="connsiteX2" fmla="*/ 611022 w 1002061"/>
              <a:gd name="connsiteY2" fmla="*/ 2993311 h 3040138"/>
              <a:gd name="connsiteX0" fmla="*/ 273893 w 632271"/>
              <a:gd name="connsiteY0" fmla="*/ 89221 h 6146244"/>
              <a:gd name="connsiteX1" fmla="*/ 22462 w 632271"/>
              <a:gd name="connsiteY1" fmla="*/ 4136702 h 6146244"/>
              <a:gd name="connsiteX2" fmla="*/ 632270 w 632271"/>
              <a:gd name="connsiteY2" fmla="*/ 6099417 h 6146244"/>
              <a:gd name="connsiteX0" fmla="*/ 1046402 w 1046401"/>
              <a:gd name="connsiteY0" fmla="*/ 320299 h 4621783"/>
              <a:gd name="connsiteX1" fmla="*/ 794971 w 1046401"/>
              <a:gd name="connsiteY1" fmla="*/ 4367780 h 4621783"/>
              <a:gd name="connsiteX2" fmla="*/ 65821 w 1046401"/>
              <a:gd name="connsiteY2" fmla="*/ 0 h 4621783"/>
              <a:gd name="connsiteX0" fmla="*/ 1059416 w 1059417"/>
              <a:gd name="connsiteY0" fmla="*/ 320299 h 3632555"/>
              <a:gd name="connsiteX1" fmla="*/ 598148 w 1059417"/>
              <a:gd name="connsiteY1" fmla="*/ 3331876 h 3632555"/>
              <a:gd name="connsiteX2" fmla="*/ 78835 w 1059417"/>
              <a:gd name="connsiteY2" fmla="*/ 0 h 3632555"/>
              <a:gd name="connsiteX0" fmla="*/ 1059416 w 1059415"/>
              <a:gd name="connsiteY0" fmla="*/ 320299 h 3632549"/>
              <a:gd name="connsiteX1" fmla="*/ 598148 w 1059415"/>
              <a:gd name="connsiteY1" fmla="*/ 3331876 h 3632549"/>
              <a:gd name="connsiteX2" fmla="*/ 78835 w 1059415"/>
              <a:gd name="connsiteY2" fmla="*/ 0 h 3632549"/>
              <a:gd name="connsiteX0" fmla="*/ 1059416 w 1059417"/>
              <a:gd name="connsiteY0" fmla="*/ 320299 h 3632555"/>
              <a:gd name="connsiteX1" fmla="*/ 598148 w 1059417"/>
              <a:gd name="connsiteY1" fmla="*/ 3331876 h 3632555"/>
              <a:gd name="connsiteX2" fmla="*/ 78835 w 1059417"/>
              <a:gd name="connsiteY2" fmla="*/ 0 h 3632555"/>
              <a:gd name="connsiteX0" fmla="*/ 1098053 w 1098053"/>
              <a:gd name="connsiteY0" fmla="*/ 320299 h 3331876"/>
              <a:gd name="connsiteX1" fmla="*/ 636785 w 1098053"/>
              <a:gd name="connsiteY1" fmla="*/ 3331876 h 3331876"/>
              <a:gd name="connsiteX2" fmla="*/ 117472 w 1098053"/>
              <a:gd name="connsiteY2" fmla="*/ 0 h 3331876"/>
              <a:gd name="connsiteX0" fmla="*/ 1094032 w 1094032"/>
              <a:gd name="connsiteY0" fmla="*/ 320299 h 3331882"/>
              <a:gd name="connsiteX1" fmla="*/ 632764 w 1094032"/>
              <a:gd name="connsiteY1" fmla="*/ 3331876 h 3331882"/>
              <a:gd name="connsiteX2" fmla="*/ 113451 w 1094032"/>
              <a:gd name="connsiteY2" fmla="*/ 0 h 3331882"/>
              <a:gd name="connsiteX0" fmla="*/ 1094032 w 1094032"/>
              <a:gd name="connsiteY0" fmla="*/ 320299 h 3331876"/>
              <a:gd name="connsiteX1" fmla="*/ 632764 w 1094032"/>
              <a:gd name="connsiteY1" fmla="*/ 3331876 h 3331876"/>
              <a:gd name="connsiteX2" fmla="*/ 113451 w 1094032"/>
              <a:gd name="connsiteY2" fmla="*/ 0 h 3331876"/>
              <a:gd name="connsiteX0" fmla="*/ 995103 w 995103"/>
              <a:gd name="connsiteY0" fmla="*/ 320299 h 3331882"/>
              <a:gd name="connsiteX1" fmla="*/ 533835 w 995103"/>
              <a:gd name="connsiteY1" fmla="*/ 3331876 h 3331882"/>
              <a:gd name="connsiteX2" fmla="*/ 14522 w 995103"/>
              <a:gd name="connsiteY2" fmla="*/ 0 h 3331882"/>
              <a:gd name="connsiteX0" fmla="*/ 996696 w 996696"/>
              <a:gd name="connsiteY0" fmla="*/ 320299 h 2372719"/>
              <a:gd name="connsiteX1" fmla="*/ 505451 w 996696"/>
              <a:gd name="connsiteY1" fmla="*/ 2372707 h 2372719"/>
              <a:gd name="connsiteX2" fmla="*/ 16115 w 996696"/>
              <a:gd name="connsiteY2" fmla="*/ 0 h 2372719"/>
              <a:gd name="connsiteX0" fmla="*/ 993386 w 993386"/>
              <a:gd name="connsiteY0" fmla="*/ 320299 h 2142516"/>
              <a:gd name="connsiteX1" fmla="*/ 572087 w 993386"/>
              <a:gd name="connsiteY1" fmla="*/ 2142505 h 2142516"/>
              <a:gd name="connsiteX2" fmla="*/ 12805 w 993386"/>
              <a:gd name="connsiteY2" fmla="*/ 0 h 2142516"/>
              <a:gd name="connsiteX0" fmla="*/ 993386 w 993386"/>
              <a:gd name="connsiteY0" fmla="*/ 320299 h 2142516"/>
              <a:gd name="connsiteX1" fmla="*/ 572087 w 993386"/>
              <a:gd name="connsiteY1" fmla="*/ 2142505 h 2142516"/>
              <a:gd name="connsiteX2" fmla="*/ 12805 w 993386"/>
              <a:gd name="connsiteY2" fmla="*/ 0 h 2142516"/>
              <a:gd name="connsiteX0" fmla="*/ 993386 w 995516"/>
              <a:gd name="connsiteY0" fmla="*/ 320299 h 2142516"/>
              <a:gd name="connsiteX1" fmla="*/ 572087 w 995516"/>
              <a:gd name="connsiteY1" fmla="*/ 2142505 h 2142516"/>
              <a:gd name="connsiteX2" fmla="*/ 12805 w 995516"/>
              <a:gd name="connsiteY2" fmla="*/ 0 h 2142516"/>
              <a:gd name="connsiteX0" fmla="*/ 993386 w 995631"/>
              <a:gd name="connsiteY0" fmla="*/ 320299 h 2142516"/>
              <a:gd name="connsiteX1" fmla="*/ 572087 w 995631"/>
              <a:gd name="connsiteY1" fmla="*/ 2142505 h 2142516"/>
              <a:gd name="connsiteX2" fmla="*/ 12805 w 995631"/>
              <a:gd name="connsiteY2" fmla="*/ 0 h 2142516"/>
              <a:gd name="connsiteX0" fmla="*/ 993386 w 993386"/>
              <a:gd name="connsiteY0" fmla="*/ 320299 h 2142516"/>
              <a:gd name="connsiteX1" fmla="*/ 572087 w 993386"/>
              <a:gd name="connsiteY1" fmla="*/ 2142505 h 2142516"/>
              <a:gd name="connsiteX2" fmla="*/ 12805 w 993386"/>
              <a:gd name="connsiteY2" fmla="*/ 0 h 2142516"/>
              <a:gd name="connsiteX0" fmla="*/ 996697 w 996697"/>
              <a:gd name="connsiteY0" fmla="*/ 320299 h 2142516"/>
              <a:gd name="connsiteX1" fmla="*/ 505452 w 996697"/>
              <a:gd name="connsiteY1" fmla="*/ 2142504 h 2142516"/>
              <a:gd name="connsiteX2" fmla="*/ 16116 w 996697"/>
              <a:gd name="connsiteY2" fmla="*/ 0 h 2142516"/>
              <a:gd name="connsiteX0" fmla="*/ 1196459 w 1196459"/>
              <a:gd name="connsiteY0" fmla="*/ 280553 h 2102770"/>
              <a:gd name="connsiteX1" fmla="*/ 705214 w 1196459"/>
              <a:gd name="connsiteY1" fmla="*/ 2102758 h 2102770"/>
              <a:gd name="connsiteX2" fmla="*/ 9044 w 1196459"/>
              <a:gd name="connsiteY2" fmla="*/ 3 h 2102770"/>
              <a:gd name="connsiteX0" fmla="*/ 1187415 w 1187415"/>
              <a:gd name="connsiteY0" fmla="*/ 280547 h 2102764"/>
              <a:gd name="connsiteX1" fmla="*/ 696170 w 1187415"/>
              <a:gd name="connsiteY1" fmla="*/ 2102752 h 2102764"/>
              <a:gd name="connsiteX2" fmla="*/ 0 w 1187415"/>
              <a:gd name="connsiteY2" fmla="*/ -3 h 2102764"/>
              <a:gd name="connsiteX0" fmla="*/ 1246373 w 1246373"/>
              <a:gd name="connsiteY0" fmla="*/ 662982 h 2485193"/>
              <a:gd name="connsiteX1" fmla="*/ 755128 w 1246373"/>
              <a:gd name="connsiteY1" fmla="*/ 2485187 h 2485193"/>
              <a:gd name="connsiteX2" fmla="*/ 0 w 1246373"/>
              <a:gd name="connsiteY2" fmla="*/ 1 h 2485193"/>
              <a:gd name="connsiteX0" fmla="*/ 1469965 w 1469965"/>
              <a:gd name="connsiteY0" fmla="*/ 126081 h 1948298"/>
              <a:gd name="connsiteX1" fmla="*/ 978720 w 1469965"/>
              <a:gd name="connsiteY1" fmla="*/ 1948286 h 1948298"/>
              <a:gd name="connsiteX2" fmla="*/ -1 w 1469965"/>
              <a:gd name="connsiteY2" fmla="*/ 0 h 1948298"/>
              <a:gd name="connsiteX0" fmla="*/ 1469967 w 1469967"/>
              <a:gd name="connsiteY0" fmla="*/ 126081 h 1948304"/>
              <a:gd name="connsiteX1" fmla="*/ 978722 w 1469967"/>
              <a:gd name="connsiteY1" fmla="*/ 1948286 h 1948304"/>
              <a:gd name="connsiteX2" fmla="*/ 1 w 1469967"/>
              <a:gd name="connsiteY2" fmla="*/ 0 h 1948304"/>
              <a:gd name="connsiteX0" fmla="*/ 1469965 w 1469965"/>
              <a:gd name="connsiteY0" fmla="*/ 126081 h 2451372"/>
              <a:gd name="connsiteX1" fmla="*/ 757386 w 1469965"/>
              <a:gd name="connsiteY1" fmla="*/ 2451364 h 2451372"/>
              <a:gd name="connsiteX2" fmla="*/ -1 w 1469965"/>
              <a:gd name="connsiteY2" fmla="*/ 0 h 2451372"/>
              <a:gd name="connsiteX0" fmla="*/ 1469967 w 1469967"/>
              <a:gd name="connsiteY0" fmla="*/ 126081 h 2371150"/>
              <a:gd name="connsiteX1" fmla="*/ 767436 w 1469967"/>
              <a:gd name="connsiteY1" fmla="*/ 2371142 h 2371150"/>
              <a:gd name="connsiteX2" fmla="*/ 1 w 1469967"/>
              <a:gd name="connsiteY2" fmla="*/ 0 h 2371150"/>
            </a:gdLst>
            <a:ahLst/>
            <a:cxnLst>
              <a:cxn ang="0">
                <a:pos x="connsiteX0" y="connsiteY0"/>
              </a:cxn>
              <a:cxn ang="0">
                <a:pos x="connsiteX1" y="connsiteY1"/>
              </a:cxn>
              <a:cxn ang="0">
                <a:pos x="connsiteX2" y="connsiteY2"/>
              </a:cxn>
            </a:cxnLst>
            <a:rect l="l" t="t" r="r" b="b"/>
            <a:pathLst>
              <a:path w="1469967" h="2371150">
                <a:moveTo>
                  <a:pt x="1469967" y="126081"/>
                </a:moveTo>
                <a:cubicBezTo>
                  <a:pt x="1462679" y="1143513"/>
                  <a:pt x="1061676" y="2356928"/>
                  <a:pt x="767436" y="2371142"/>
                </a:cubicBezTo>
                <a:cubicBezTo>
                  <a:pt x="385016" y="2375172"/>
                  <a:pt x="207990" y="1341035"/>
                  <a:pt x="1" y="0"/>
                </a:cubicBezTo>
              </a:path>
            </a:pathLst>
          </a:custGeom>
          <a:noFill/>
          <a:ln w="38100" algn="ctr">
            <a:solidFill>
              <a:srgbClr val="00B050"/>
            </a:solidFill>
            <a:miter lim="800000"/>
            <a:headEnd type="none"/>
            <a:tailEnd type="triangle"/>
          </a:ln>
          <a:effectLst>
            <a:outerShdw dist="57150" dir="2700000" algn="ctr" rotWithShape="0">
              <a:srgbClr val="888888">
                <a:alpha val="50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2897403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838E-5F23-1515-4E9B-F97AE0D69A15}"/>
              </a:ext>
            </a:extLst>
          </p:cNvPr>
          <p:cNvSpPr>
            <a:spLocks noGrp="1"/>
          </p:cNvSpPr>
          <p:nvPr>
            <p:ph type="title"/>
          </p:nvPr>
        </p:nvSpPr>
        <p:spPr/>
        <p:txBody>
          <a:bodyPr/>
          <a:lstStyle/>
          <a:p>
            <a:r>
              <a:rPr lang="en-US" dirty="0"/>
              <a:t>Evaluation Setup</a:t>
            </a:r>
          </a:p>
        </p:txBody>
      </p:sp>
      <p:sp>
        <p:nvSpPr>
          <p:cNvPr id="3" name="Content Placeholder 2">
            <a:extLst>
              <a:ext uri="{FF2B5EF4-FFF2-40B4-BE49-F238E27FC236}">
                <a16:creationId xmlns:a16="http://schemas.microsoft.com/office/drawing/2014/main" id="{6A9FBE52-196E-D637-0D68-245DFBCFC7CF}"/>
              </a:ext>
            </a:extLst>
          </p:cNvPr>
          <p:cNvSpPr>
            <a:spLocks noGrp="1"/>
          </p:cNvSpPr>
          <p:nvPr>
            <p:ph idx="1"/>
          </p:nvPr>
        </p:nvSpPr>
        <p:spPr/>
        <p:txBody>
          <a:bodyPr/>
          <a:lstStyle/>
          <a:p>
            <a:r>
              <a:rPr lang="en-US" dirty="0"/>
              <a:t>Baselines: five mainstream mobile emulators</a:t>
            </a:r>
          </a:p>
          <a:p>
            <a:endParaRPr lang="en-US" dirty="0"/>
          </a:p>
          <a:p>
            <a:endParaRPr lang="en-US" dirty="0"/>
          </a:p>
          <a:p>
            <a:endParaRPr lang="en-US" dirty="0"/>
          </a:p>
          <a:p>
            <a:r>
              <a:rPr lang="en-US" dirty="0"/>
              <a:t>Workloads</a:t>
            </a:r>
          </a:p>
          <a:p>
            <a:pPr lvl="1"/>
            <a:r>
              <a:rPr lang="en-US" dirty="0"/>
              <a:t>The 50 emerging apps + top-25 popular apps in Google Play</a:t>
            </a:r>
          </a:p>
          <a:p>
            <a:endParaRPr lang="en-US" dirty="0"/>
          </a:p>
        </p:txBody>
      </p:sp>
      <p:sp>
        <p:nvSpPr>
          <p:cNvPr id="5" name="圆角矩形 9">
            <a:extLst>
              <a:ext uri="{FF2B5EF4-FFF2-40B4-BE49-F238E27FC236}">
                <a16:creationId xmlns:a16="http://schemas.microsoft.com/office/drawing/2014/main" id="{AD52CF35-9134-C02C-F480-907E31DA7708}"/>
              </a:ext>
            </a:extLst>
          </p:cNvPr>
          <p:cNvSpPr/>
          <p:nvPr/>
        </p:nvSpPr>
        <p:spPr>
          <a:xfrm>
            <a:off x="712124" y="1936683"/>
            <a:ext cx="10767751" cy="1334606"/>
          </a:xfrm>
          <a:prstGeom prst="roundRect">
            <a:avLst/>
          </a:prstGeom>
          <a:solidFill>
            <a:schemeClr val="bg2">
              <a:lumMod val="20000"/>
              <a:lumOff val="80000"/>
            </a:schemeClr>
          </a:solidFill>
          <a:ln w="19050" cap="flat" cmpd="sng" algn="ctr">
            <a:solidFill>
              <a:sysClr val="window" lastClr="FFFFFF"/>
            </a:solidFill>
            <a:prstDash val="solid"/>
            <a:miter lim="800000"/>
          </a:ln>
          <a:effectLst/>
        </p:spPr>
        <p:txBody>
          <a:bodyPr rtlCol="0" anchor="ctr"/>
          <a:lstStyle/>
          <a:p>
            <a:pPr lvl="0" algn="ctr" defTabSz="914400">
              <a:defRPr/>
            </a:pPr>
            <a:endParaRPr lang="zh-CN" altLang="en-US" sz="2000" kern="0" dirty="0">
              <a:solidFill>
                <a:prstClr val="white"/>
              </a:solidFill>
              <a:latin typeface="微软雅黑" panose="020B0503020204020204" pitchFamily="34" charset="-122"/>
              <a:ea typeface="微软雅黑" panose="020B0503020204020204" pitchFamily="34" charset="-122"/>
            </a:endParaRPr>
          </a:p>
        </p:txBody>
      </p:sp>
      <p:sp>
        <p:nvSpPr>
          <p:cNvPr id="6" name="TextBox 5">
            <a:extLst>
              <a:ext uri="{FF2B5EF4-FFF2-40B4-BE49-F238E27FC236}">
                <a16:creationId xmlns:a16="http://schemas.microsoft.com/office/drawing/2014/main" id="{AD716A5C-442C-5E3C-A6D7-4BF1D59D49C9}"/>
              </a:ext>
            </a:extLst>
          </p:cNvPr>
          <p:cNvSpPr txBox="1"/>
          <p:nvPr/>
        </p:nvSpPr>
        <p:spPr>
          <a:xfrm>
            <a:off x="772573" y="2878973"/>
            <a:ext cx="2697531" cy="338554"/>
          </a:xfrm>
          <a:prstGeom prst="rect">
            <a:avLst/>
          </a:prstGeom>
          <a:noFill/>
        </p:spPr>
        <p:txBody>
          <a:bodyPr wrap="square">
            <a:spAutoFit/>
          </a:bodyPr>
          <a:lstStyle/>
          <a:p>
            <a:r>
              <a:rPr lang="en-US" altLang="zh-CN" sz="1600" dirty="0">
                <a:latin typeface="Microsoft YaHei" panose="020B0503020204020204" pitchFamily="34" charset="-122"/>
                <a:ea typeface="Microsoft YaHei" panose="020B0503020204020204" pitchFamily="34" charset="-122"/>
              </a:rPr>
              <a:t>Google Android Emulator</a:t>
            </a:r>
            <a:endParaRPr lang="zh-CN" altLang="en-US" sz="1600" dirty="0">
              <a:latin typeface="Microsoft YaHei" panose="020B0503020204020204" pitchFamily="34" charset="-122"/>
              <a:ea typeface="Microsoft YaHei" panose="020B0503020204020204" pitchFamily="34" charset="-122"/>
            </a:endParaRPr>
          </a:p>
        </p:txBody>
      </p:sp>
      <p:pic>
        <p:nvPicPr>
          <p:cNvPr id="7" name="Picture 4">
            <a:extLst>
              <a:ext uri="{FF2B5EF4-FFF2-40B4-BE49-F238E27FC236}">
                <a16:creationId xmlns:a16="http://schemas.microsoft.com/office/drawing/2014/main" id="{D1FC632E-1130-2134-8BAF-1F9CDE856F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949" y="2049168"/>
            <a:ext cx="860012" cy="860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QEMU monitoring &amp; observability | Dynatrace Hub">
            <a:extLst>
              <a:ext uri="{FF2B5EF4-FFF2-40B4-BE49-F238E27FC236}">
                <a16:creationId xmlns:a16="http://schemas.microsoft.com/office/drawing/2014/main" id="{A518A1FA-88BB-75D4-D4A8-9CCDE39222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9293" y="2034825"/>
            <a:ext cx="891955" cy="8919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7CC63FF-8469-BF06-8BD3-5E848CE95B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1641" y="2144601"/>
            <a:ext cx="643287" cy="6432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6A28665D-625A-DBFF-F71C-E519330A35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0259" y="2167278"/>
            <a:ext cx="728604" cy="6623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5600FF2-DDEB-8ACE-3C53-A86154F128E8}"/>
              </a:ext>
            </a:extLst>
          </p:cNvPr>
          <p:cNvSpPr txBox="1"/>
          <p:nvPr/>
        </p:nvSpPr>
        <p:spPr>
          <a:xfrm>
            <a:off x="3443518" y="2877308"/>
            <a:ext cx="1531938" cy="338554"/>
          </a:xfrm>
          <a:prstGeom prst="rect">
            <a:avLst/>
          </a:prstGeom>
          <a:noFill/>
        </p:spPr>
        <p:txBody>
          <a:bodyPr wrap="square">
            <a:spAutoFit/>
          </a:bodyPr>
          <a:lstStyle/>
          <a:p>
            <a:r>
              <a:rPr lang="en-US" altLang="zh-CN" sz="1600" dirty="0">
                <a:latin typeface="Microsoft YaHei" panose="020B0503020204020204" pitchFamily="34" charset="-122"/>
                <a:ea typeface="Microsoft YaHei" panose="020B0503020204020204" pitchFamily="34" charset="-122"/>
              </a:rPr>
              <a:t>QEMU-KVM</a:t>
            </a:r>
            <a:endParaRPr lang="zh-CN" altLang="en-US" sz="1600" dirty="0">
              <a:latin typeface="Microsoft YaHei" panose="020B0503020204020204" pitchFamily="34" charset="-122"/>
              <a:ea typeface="Microsoft YaHei" panose="020B0503020204020204" pitchFamily="34" charset="-122"/>
            </a:endParaRPr>
          </a:p>
        </p:txBody>
      </p:sp>
      <p:sp>
        <p:nvSpPr>
          <p:cNvPr id="12" name="TextBox 11">
            <a:extLst>
              <a:ext uri="{FF2B5EF4-FFF2-40B4-BE49-F238E27FC236}">
                <a16:creationId xmlns:a16="http://schemas.microsoft.com/office/drawing/2014/main" id="{FACE45DB-729D-336E-36C8-B89608B6AB88}"/>
              </a:ext>
            </a:extLst>
          </p:cNvPr>
          <p:cNvSpPr txBox="1"/>
          <p:nvPr/>
        </p:nvSpPr>
        <p:spPr>
          <a:xfrm>
            <a:off x="5609602" y="2870811"/>
            <a:ext cx="1089125" cy="338554"/>
          </a:xfrm>
          <a:prstGeom prst="rect">
            <a:avLst/>
          </a:prstGeom>
          <a:noFill/>
        </p:spPr>
        <p:txBody>
          <a:bodyPr wrap="square">
            <a:spAutoFit/>
          </a:bodyPr>
          <a:lstStyle/>
          <a:p>
            <a:r>
              <a:rPr lang="en-US" altLang="zh-CN" sz="1600" dirty="0" err="1">
                <a:latin typeface="Microsoft YaHei" panose="020B0503020204020204" pitchFamily="34" charset="-122"/>
                <a:ea typeface="Microsoft YaHei" panose="020B0503020204020204" pitchFamily="34" charset="-122"/>
              </a:rPr>
              <a:t>LDPlayer</a:t>
            </a:r>
            <a:endParaRPr lang="zh-CN" altLang="en-US" sz="1600"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369139FF-5F01-D908-DC57-8A73313EC959}"/>
              </a:ext>
            </a:extLst>
          </p:cNvPr>
          <p:cNvSpPr txBox="1"/>
          <p:nvPr/>
        </p:nvSpPr>
        <p:spPr>
          <a:xfrm>
            <a:off x="7475724" y="2877308"/>
            <a:ext cx="1324990" cy="338554"/>
          </a:xfrm>
          <a:prstGeom prst="rect">
            <a:avLst/>
          </a:prstGeom>
          <a:noFill/>
        </p:spPr>
        <p:txBody>
          <a:bodyPr wrap="square">
            <a:spAutoFit/>
          </a:bodyPr>
          <a:lstStyle/>
          <a:p>
            <a:r>
              <a:rPr lang="en-US" altLang="zh-CN" sz="1600" dirty="0" err="1">
                <a:latin typeface="Microsoft YaHei" panose="020B0503020204020204" pitchFamily="34" charset="-122"/>
                <a:ea typeface="Microsoft YaHei" panose="020B0503020204020204" pitchFamily="34" charset="-122"/>
              </a:rPr>
              <a:t>Bluestacks</a:t>
            </a:r>
            <a:endParaRPr lang="zh-CN" altLang="en-US" sz="1600" dirty="0">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08EE99DC-52BA-0AB9-1CB7-11DCC10B7239}"/>
              </a:ext>
            </a:extLst>
          </p:cNvPr>
          <p:cNvSpPr/>
          <p:nvPr/>
        </p:nvSpPr>
        <p:spPr>
          <a:xfrm>
            <a:off x="9357687" y="2173855"/>
            <a:ext cx="1384280"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3200" b="1" i="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Trinity</a:t>
            </a:r>
            <a:endParaRPr lang="en-US" altLang="zh-CN" sz="3200" b="1" i="1" dirty="0">
              <a:ln w="9525">
                <a:solidFill>
                  <a:schemeClr val="bg1"/>
                </a:solidFill>
                <a:prstDash val="solid"/>
              </a:ln>
              <a:effectLst>
                <a:outerShdw blurRad="12700" dist="38100" dir="2700000" algn="tl" rotWithShape="0">
                  <a:schemeClr val="bg1">
                    <a:lumMod val="50000"/>
                  </a:schemeClr>
                </a:outerShdw>
              </a:effectLst>
            </a:endParaRPr>
          </a:p>
        </p:txBody>
      </p:sp>
      <p:sp>
        <p:nvSpPr>
          <p:cNvPr id="15" name="TextBox 14">
            <a:extLst>
              <a:ext uri="{FF2B5EF4-FFF2-40B4-BE49-F238E27FC236}">
                <a16:creationId xmlns:a16="http://schemas.microsoft.com/office/drawing/2014/main" id="{9D167449-CF44-7505-19E1-4763094CDCDB}"/>
              </a:ext>
            </a:extLst>
          </p:cNvPr>
          <p:cNvSpPr txBox="1"/>
          <p:nvPr/>
        </p:nvSpPr>
        <p:spPr>
          <a:xfrm>
            <a:off x="9724067" y="2873031"/>
            <a:ext cx="1017900" cy="338554"/>
          </a:xfrm>
          <a:prstGeom prst="rect">
            <a:avLst/>
          </a:prstGeom>
          <a:noFill/>
        </p:spPr>
        <p:txBody>
          <a:bodyPr wrap="square">
            <a:spAutoFit/>
          </a:bodyPr>
          <a:lstStyle/>
          <a:p>
            <a:r>
              <a:rPr lang="en-US" altLang="zh-CN" sz="1600" dirty="0">
                <a:latin typeface="Microsoft YaHei" panose="020B0503020204020204" pitchFamily="34" charset="-122"/>
                <a:ea typeface="Microsoft YaHei" panose="020B0503020204020204" pitchFamily="34" charset="-122"/>
              </a:rPr>
              <a:t>Trinity</a:t>
            </a:r>
            <a:endParaRPr lang="zh-CN" altLang="en-US" sz="1600" dirty="0">
              <a:latin typeface="Microsoft YaHei" panose="020B0503020204020204" pitchFamily="34" charset="-122"/>
              <a:ea typeface="Microsoft YaHei" panose="020B0503020204020204" pitchFamily="34" charset="-122"/>
            </a:endParaRPr>
          </a:p>
        </p:txBody>
      </p:sp>
      <p:sp>
        <p:nvSpPr>
          <p:cNvPr id="4" name="Slide Number Placeholder 3">
            <a:extLst>
              <a:ext uri="{FF2B5EF4-FFF2-40B4-BE49-F238E27FC236}">
                <a16:creationId xmlns:a16="http://schemas.microsoft.com/office/drawing/2014/main" id="{CAA3277B-543F-50CC-529A-22EAFD3F414E}"/>
              </a:ext>
            </a:extLst>
          </p:cNvPr>
          <p:cNvSpPr>
            <a:spLocks noGrp="1"/>
          </p:cNvSpPr>
          <p:nvPr>
            <p:ph type="sldNum" sz="quarter" idx="12"/>
          </p:nvPr>
        </p:nvSpPr>
        <p:spPr/>
        <p:txBody>
          <a:bodyPr/>
          <a:lstStyle/>
          <a:p>
            <a:fld id="{F41F4269-D139-4578-AC59-C34B7105CC79}" type="slidenum">
              <a:rPr lang="en-US" smtClean="0"/>
              <a:t>36</a:t>
            </a:fld>
            <a:endParaRPr lang="en-US" dirty="0"/>
          </a:p>
        </p:txBody>
      </p:sp>
      <p:pic>
        <p:nvPicPr>
          <p:cNvPr id="16" name="Picture 15">
            <a:extLst>
              <a:ext uri="{FF2B5EF4-FFF2-40B4-BE49-F238E27FC236}">
                <a16:creationId xmlns:a16="http://schemas.microsoft.com/office/drawing/2014/main" id="{85579104-7033-55D7-A869-D05A36EA7893}"/>
              </a:ext>
            </a:extLst>
          </p:cNvPr>
          <p:cNvPicPr>
            <a:picLocks noChangeAspect="1"/>
          </p:cNvPicPr>
          <p:nvPr/>
        </p:nvPicPr>
        <p:blipFill>
          <a:blip r:embed="rId7"/>
          <a:stretch>
            <a:fillRect/>
          </a:stretch>
        </p:blipFill>
        <p:spPr>
          <a:xfrm>
            <a:off x="864523" y="4505878"/>
            <a:ext cx="5615830" cy="1972930"/>
          </a:xfrm>
          <a:prstGeom prst="rect">
            <a:avLst/>
          </a:prstGeom>
        </p:spPr>
      </p:pic>
      <p:pic>
        <p:nvPicPr>
          <p:cNvPr id="1026" name="Picture 2" descr="Facebook Icon, iOS Facebook Social Media Logo On White Background, Free  Vector 13901773 Vector Art at Vecteezy">
            <a:extLst>
              <a:ext uri="{FF2B5EF4-FFF2-40B4-BE49-F238E27FC236}">
                <a16:creationId xmlns:a16="http://schemas.microsoft.com/office/drawing/2014/main" id="{BC1E6124-66C9-25FC-7824-FA5143713A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9333" y="4446531"/>
            <a:ext cx="898483" cy="8984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blue sign with white text&#10;&#10;Description automatically generated">
            <a:extLst>
              <a:ext uri="{FF2B5EF4-FFF2-40B4-BE49-F238E27FC236}">
                <a16:creationId xmlns:a16="http://schemas.microsoft.com/office/drawing/2014/main" id="{B1C9BF73-F037-E11C-9480-E676BAADDA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5468" y="4585165"/>
            <a:ext cx="709059" cy="709059"/>
          </a:xfrm>
          <a:prstGeom prst="rect">
            <a:avLst/>
          </a:prstGeom>
        </p:spPr>
      </p:pic>
      <p:pic>
        <p:nvPicPr>
          <p:cNvPr id="1044" name="Picture 20" descr="Google Maps gets a new icon and more tabs to celebrate 15th anniversary -  The Verge">
            <a:extLst>
              <a:ext uri="{FF2B5EF4-FFF2-40B4-BE49-F238E27FC236}">
                <a16:creationId xmlns:a16="http://schemas.microsoft.com/office/drawing/2014/main" id="{01A27FDD-B1A3-C51E-44F5-89CD89E20E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4866" y="5655266"/>
            <a:ext cx="857494" cy="8574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Youtube - Free social media icons">
            <a:extLst>
              <a:ext uri="{FF2B5EF4-FFF2-40B4-BE49-F238E27FC236}">
                <a16:creationId xmlns:a16="http://schemas.microsoft.com/office/drawing/2014/main" id="{3AC93569-FC85-155E-F011-94C42C0F19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2179" y="4455500"/>
            <a:ext cx="703221" cy="70322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inkedin - Free social media icons">
            <a:extLst>
              <a:ext uri="{FF2B5EF4-FFF2-40B4-BE49-F238E27FC236}">
                <a16:creationId xmlns:a16="http://schemas.microsoft.com/office/drawing/2014/main" id="{A55AF7E5-F950-230A-DD10-2833698E93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50857" y="5480502"/>
            <a:ext cx="703221" cy="70322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cDonalds Logo, symbol, meaning, history, PNG, brand">
            <a:extLst>
              <a:ext uri="{FF2B5EF4-FFF2-40B4-BE49-F238E27FC236}">
                <a16:creationId xmlns:a16="http://schemas.microsoft.com/office/drawing/2014/main" id="{26E4FC42-175A-32FC-8CFF-899900E330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96559" y="5345014"/>
            <a:ext cx="1337533" cy="7523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napchat&quot; Icon - Download for free – Iconduck">
            <a:extLst>
              <a:ext uri="{FF2B5EF4-FFF2-40B4-BE49-F238E27FC236}">
                <a16:creationId xmlns:a16="http://schemas.microsoft.com/office/drawing/2014/main" id="{329E5BBE-0500-DAC7-5512-5917833D85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35310" y="5534627"/>
            <a:ext cx="743744" cy="74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8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19270-5A00-E47A-AF22-6CBB17DF9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95A3E-896A-44A4-8541-90559F9765A2}"/>
              </a:ext>
            </a:extLst>
          </p:cNvPr>
          <p:cNvSpPr>
            <a:spLocks noGrp="1"/>
          </p:cNvSpPr>
          <p:nvPr>
            <p:ph type="title"/>
          </p:nvPr>
        </p:nvSpPr>
        <p:spPr/>
        <p:txBody>
          <a:bodyPr/>
          <a:lstStyle/>
          <a:p>
            <a:r>
              <a:rPr lang="en-US" dirty="0"/>
              <a:t>Evaluation Results</a:t>
            </a:r>
          </a:p>
        </p:txBody>
      </p:sp>
      <p:sp>
        <p:nvSpPr>
          <p:cNvPr id="3" name="Content Placeholder 2">
            <a:extLst>
              <a:ext uri="{FF2B5EF4-FFF2-40B4-BE49-F238E27FC236}">
                <a16:creationId xmlns:a16="http://schemas.microsoft.com/office/drawing/2014/main" id="{EC4AE558-8CEC-CB72-E887-E083582662D1}"/>
              </a:ext>
            </a:extLst>
          </p:cNvPr>
          <p:cNvSpPr>
            <a:spLocks noGrp="1"/>
          </p:cNvSpPr>
          <p:nvPr>
            <p:ph idx="1"/>
          </p:nvPr>
        </p:nvSpPr>
        <p:spPr/>
        <p:txBody>
          <a:bodyPr/>
          <a:lstStyle/>
          <a:p>
            <a:r>
              <a:rPr lang="en-US" dirty="0"/>
              <a:t>Emerging apps</a:t>
            </a:r>
          </a:p>
          <a:p>
            <a:pPr lvl="1"/>
            <a:r>
              <a:rPr lang="en-US" dirty="0"/>
              <a:t>1.8</a:t>
            </a:r>
            <a:r>
              <a:rPr lang="en-US" altLang="zh-CN" dirty="0"/>
              <a:t>× - 9.0× FPS</a:t>
            </a:r>
          </a:p>
          <a:p>
            <a:pPr lvl="1"/>
            <a:r>
              <a:rPr lang="en-US" dirty="0"/>
              <a:t>35%-62% lower latency</a:t>
            </a:r>
          </a:p>
          <a:p>
            <a:endParaRPr lang="en-US" dirty="0"/>
          </a:p>
        </p:txBody>
      </p:sp>
      <p:sp>
        <p:nvSpPr>
          <p:cNvPr id="4" name="Slide Number Placeholder 3">
            <a:extLst>
              <a:ext uri="{FF2B5EF4-FFF2-40B4-BE49-F238E27FC236}">
                <a16:creationId xmlns:a16="http://schemas.microsoft.com/office/drawing/2014/main" id="{0B415FA0-6FDE-78B2-8AE1-9E655CA1253C}"/>
              </a:ext>
            </a:extLst>
          </p:cNvPr>
          <p:cNvSpPr>
            <a:spLocks noGrp="1"/>
          </p:cNvSpPr>
          <p:nvPr>
            <p:ph type="sldNum" sz="quarter" idx="12"/>
          </p:nvPr>
        </p:nvSpPr>
        <p:spPr/>
        <p:txBody>
          <a:bodyPr/>
          <a:lstStyle/>
          <a:p>
            <a:fld id="{F41F4269-D139-4578-AC59-C34B7105CC79}" type="slidenum">
              <a:rPr lang="en-US" smtClean="0"/>
              <a:t>37</a:t>
            </a:fld>
            <a:endParaRPr lang="en-US" dirty="0"/>
          </a:p>
        </p:txBody>
      </p:sp>
      <p:pic>
        <p:nvPicPr>
          <p:cNvPr id="20" name="Picture 19">
            <a:extLst>
              <a:ext uri="{FF2B5EF4-FFF2-40B4-BE49-F238E27FC236}">
                <a16:creationId xmlns:a16="http://schemas.microsoft.com/office/drawing/2014/main" id="{E7260038-BD72-AEDB-3903-1AE9E93E3B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5669" y="633750"/>
            <a:ext cx="4107754" cy="2529561"/>
          </a:xfrm>
          <a:prstGeom prst="rect">
            <a:avLst/>
          </a:prstGeom>
        </p:spPr>
      </p:pic>
      <p:pic>
        <p:nvPicPr>
          <p:cNvPr id="21" name="Picture 20">
            <a:extLst>
              <a:ext uri="{FF2B5EF4-FFF2-40B4-BE49-F238E27FC236}">
                <a16:creationId xmlns:a16="http://schemas.microsoft.com/office/drawing/2014/main" id="{4B0194C6-781F-6FC2-B0C5-B790754D55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5669" y="3774169"/>
            <a:ext cx="4109862" cy="2529561"/>
          </a:xfrm>
          <a:prstGeom prst="rect">
            <a:avLst/>
          </a:prstGeom>
        </p:spPr>
      </p:pic>
      <p:sp>
        <p:nvSpPr>
          <p:cNvPr id="22" name="Rectangle 21">
            <a:extLst>
              <a:ext uri="{FF2B5EF4-FFF2-40B4-BE49-F238E27FC236}">
                <a16:creationId xmlns:a16="http://schemas.microsoft.com/office/drawing/2014/main" id="{66B2ED95-0D05-8BF1-C227-37BAF9DFDD96}"/>
              </a:ext>
            </a:extLst>
          </p:cNvPr>
          <p:cNvSpPr/>
          <p:nvPr/>
        </p:nvSpPr>
        <p:spPr bwMode="auto">
          <a:xfrm>
            <a:off x="7203659" y="2788431"/>
            <a:ext cx="622568" cy="427500"/>
          </a:xfrm>
          <a:prstGeom prst="rect">
            <a:avLst/>
          </a:prstGeom>
          <a:noFill/>
          <a:ln w="38100" algn="ctr">
            <a:solidFill>
              <a:schemeClr val="accent6"/>
            </a:solidFill>
            <a:miter lim="800000"/>
            <a:headEnd/>
            <a:tailEnd/>
          </a:ln>
          <a:effectLst/>
        </p:spPr>
        <p:txBody>
          <a:bodyPr lIns="91446" tIns="91446" rIns="91446" bIns="91446" rtlCol="0" anchor="ctr"/>
          <a:lstStyle/>
          <a:p>
            <a:pPr algn="ctr"/>
            <a:endParaRPr lang="en-US">
              <a:solidFill>
                <a:schemeClr val="accent6"/>
              </a:solidFill>
            </a:endParaRPr>
          </a:p>
        </p:txBody>
      </p:sp>
      <p:sp>
        <p:nvSpPr>
          <p:cNvPr id="23" name="Rectangle 22">
            <a:extLst>
              <a:ext uri="{FF2B5EF4-FFF2-40B4-BE49-F238E27FC236}">
                <a16:creationId xmlns:a16="http://schemas.microsoft.com/office/drawing/2014/main" id="{A2AD450B-E2D6-11EE-284C-B352C7F43652}"/>
              </a:ext>
            </a:extLst>
          </p:cNvPr>
          <p:cNvSpPr/>
          <p:nvPr/>
        </p:nvSpPr>
        <p:spPr bwMode="auto">
          <a:xfrm>
            <a:off x="7369878" y="5928850"/>
            <a:ext cx="622568" cy="427500"/>
          </a:xfrm>
          <a:prstGeom prst="rect">
            <a:avLst/>
          </a:prstGeom>
          <a:noFill/>
          <a:ln w="38100" algn="ctr">
            <a:solidFill>
              <a:schemeClr val="accent6"/>
            </a:solidFill>
            <a:miter lim="800000"/>
            <a:headEnd/>
            <a:tailEnd/>
          </a:ln>
          <a:effectLst/>
        </p:spPr>
        <p:txBody>
          <a:bodyPr lIns="91446" tIns="91446" rIns="91446" bIns="91446" rtlCol="0" anchor="ctr"/>
          <a:lstStyle/>
          <a:p>
            <a:pPr algn="ctr"/>
            <a:endParaRPr lang="en-US">
              <a:solidFill>
                <a:schemeClr val="accent6"/>
              </a:solidFill>
            </a:endParaRPr>
          </a:p>
        </p:txBody>
      </p:sp>
    </p:spTree>
    <p:extLst>
      <p:ext uri="{BB962C8B-B14F-4D97-AF65-F5344CB8AC3E}">
        <p14:creationId xmlns:p14="http://schemas.microsoft.com/office/powerpoint/2010/main" val="2108595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64E1A-BDED-2DD8-F4F6-67A2222D70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CFE24-0BDF-A02C-E8EB-1AEFB42E5B51}"/>
              </a:ext>
            </a:extLst>
          </p:cNvPr>
          <p:cNvSpPr>
            <a:spLocks noGrp="1"/>
          </p:cNvSpPr>
          <p:nvPr>
            <p:ph type="title"/>
          </p:nvPr>
        </p:nvSpPr>
        <p:spPr/>
        <p:txBody>
          <a:bodyPr/>
          <a:lstStyle/>
          <a:p>
            <a:r>
              <a:rPr lang="en-US" dirty="0"/>
              <a:t>Evaluation Results</a:t>
            </a:r>
          </a:p>
        </p:txBody>
      </p:sp>
      <p:sp>
        <p:nvSpPr>
          <p:cNvPr id="3" name="Content Placeholder 2">
            <a:extLst>
              <a:ext uri="{FF2B5EF4-FFF2-40B4-BE49-F238E27FC236}">
                <a16:creationId xmlns:a16="http://schemas.microsoft.com/office/drawing/2014/main" id="{00CD9CCD-20B9-124B-CE07-0616E6EE8A49}"/>
              </a:ext>
            </a:extLst>
          </p:cNvPr>
          <p:cNvSpPr>
            <a:spLocks noGrp="1"/>
          </p:cNvSpPr>
          <p:nvPr>
            <p:ph idx="1"/>
          </p:nvPr>
        </p:nvSpPr>
        <p:spPr/>
        <p:txBody>
          <a:bodyPr/>
          <a:lstStyle/>
          <a:p>
            <a:r>
              <a:rPr lang="en-US" dirty="0"/>
              <a:t>Emerging apps</a:t>
            </a:r>
          </a:p>
          <a:p>
            <a:pPr lvl="1"/>
            <a:r>
              <a:rPr lang="en-US" dirty="0"/>
              <a:t>1.8</a:t>
            </a:r>
            <a:r>
              <a:rPr lang="en-US" altLang="zh-CN" dirty="0"/>
              <a:t>× - 9.0× FPS</a:t>
            </a:r>
          </a:p>
          <a:p>
            <a:pPr lvl="1"/>
            <a:r>
              <a:rPr lang="en-US" dirty="0"/>
              <a:t>35%-62% lower latency</a:t>
            </a:r>
          </a:p>
          <a:p>
            <a:r>
              <a:rPr lang="en-US" dirty="0"/>
              <a:t>Top popular apps</a:t>
            </a:r>
          </a:p>
          <a:p>
            <a:pPr lvl="1"/>
            <a:r>
              <a:rPr lang="en-US" dirty="0"/>
              <a:t>12%-49% FPS improvement</a:t>
            </a:r>
          </a:p>
          <a:p>
            <a:endParaRPr lang="en-US" dirty="0"/>
          </a:p>
        </p:txBody>
      </p:sp>
      <p:sp>
        <p:nvSpPr>
          <p:cNvPr id="4" name="Slide Number Placeholder 3">
            <a:extLst>
              <a:ext uri="{FF2B5EF4-FFF2-40B4-BE49-F238E27FC236}">
                <a16:creationId xmlns:a16="http://schemas.microsoft.com/office/drawing/2014/main" id="{610DCFEC-4E7C-CCDA-F9BC-0F09A41B1004}"/>
              </a:ext>
            </a:extLst>
          </p:cNvPr>
          <p:cNvSpPr>
            <a:spLocks noGrp="1"/>
          </p:cNvSpPr>
          <p:nvPr>
            <p:ph type="sldNum" sz="quarter" idx="12"/>
          </p:nvPr>
        </p:nvSpPr>
        <p:spPr/>
        <p:txBody>
          <a:bodyPr/>
          <a:lstStyle/>
          <a:p>
            <a:fld id="{F41F4269-D139-4578-AC59-C34B7105CC79}" type="slidenum">
              <a:rPr lang="en-US" smtClean="0"/>
              <a:t>38</a:t>
            </a:fld>
            <a:endParaRPr lang="en-US" dirty="0"/>
          </a:p>
        </p:txBody>
      </p:sp>
      <p:pic>
        <p:nvPicPr>
          <p:cNvPr id="20" name="Picture 19">
            <a:extLst>
              <a:ext uri="{FF2B5EF4-FFF2-40B4-BE49-F238E27FC236}">
                <a16:creationId xmlns:a16="http://schemas.microsoft.com/office/drawing/2014/main" id="{CC2BE4B4-7872-7C83-2821-77E8CD199E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5669" y="633750"/>
            <a:ext cx="4107754" cy="2529561"/>
          </a:xfrm>
          <a:prstGeom prst="rect">
            <a:avLst/>
          </a:prstGeom>
        </p:spPr>
      </p:pic>
      <p:pic>
        <p:nvPicPr>
          <p:cNvPr id="21" name="Picture 20">
            <a:extLst>
              <a:ext uri="{FF2B5EF4-FFF2-40B4-BE49-F238E27FC236}">
                <a16:creationId xmlns:a16="http://schemas.microsoft.com/office/drawing/2014/main" id="{CFBD4EF5-D964-43A4-5F29-B74366C189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5669" y="3774169"/>
            <a:ext cx="4109862" cy="2529561"/>
          </a:xfrm>
          <a:prstGeom prst="rect">
            <a:avLst/>
          </a:prstGeom>
        </p:spPr>
      </p:pic>
      <p:sp>
        <p:nvSpPr>
          <p:cNvPr id="22" name="Rectangle 21">
            <a:extLst>
              <a:ext uri="{FF2B5EF4-FFF2-40B4-BE49-F238E27FC236}">
                <a16:creationId xmlns:a16="http://schemas.microsoft.com/office/drawing/2014/main" id="{FF970B29-EAF0-6DBD-FAE7-EC0250316A57}"/>
              </a:ext>
            </a:extLst>
          </p:cNvPr>
          <p:cNvSpPr/>
          <p:nvPr/>
        </p:nvSpPr>
        <p:spPr bwMode="auto">
          <a:xfrm>
            <a:off x="7203659" y="2788431"/>
            <a:ext cx="622568" cy="427500"/>
          </a:xfrm>
          <a:prstGeom prst="rect">
            <a:avLst/>
          </a:prstGeom>
          <a:noFill/>
          <a:ln w="38100" algn="ctr">
            <a:solidFill>
              <a:schemeClr val="accent6"/>
            </a:solidFill>
            <a:miter lim="800000"/>
            <a:headEnd/>
            <a:tailEnd/>
          </a:ln>
          <a:effectLst/>
        </p:spPr>
        <p:txBody>
          <a:bodyPr lIns="91446" tIns="91446" rIns="91446" bIns="91446" rtlCol="0" anchor="ctr"/>
          <a:lstStyle/>
          <a:p>
            <a:pPr algn="ctr"/>
            <a:endParaRPr lang="en-US">
              <a:solidFill>
                <a:schemeClr val="accent6"/>
              </a:solidFill>
            </a:endParaRPr>
          </a:p>
        </p:txBody>
      </p:sp>
      <p:sp>
        <p:nvSpPr>
          <p:cNvPr id="23" name="Rectangle 22">
            <a:extLst>
              <a:ext uri="{FF2B5EF4-FFF2-40B4-BE49-F238E27FC236}">
                <a16:creationId xmlns:a16="http://schemas.microsoft.com/office/drawing/2014/main" id="{CADAC843-3F3E-B545-6BFE-3898331B1FB9}"/>
              </a:ext>
            </a:extLst>
          </p:cNvPr>
          <p:cNvSpPr/>
          <p:nvPr/>
        </p:nvSpPr>
        <p:spPr bwMode="auto">
          <a:xfrm>
            <a:off x="7369878" y="5928850"/>
            <a:ext cx="622568" cy="427500"/>
          </a:xfrm>
          <a:prstGeom prst="rect">
            <a:avLst/>
          </a:prstGeom>
          <a:noFill/>
          <a:ln w="38100" algn="ctr">
            <a:solidFill>
              <a:schemeClr val="accent6"/>
            </a:solidFill>
            <a:miter lim="800000"/>
            <a:headEnd/>
            <a:tailEnd/>
          </a:ln>
          <a:effectLst/>
        </p:spPr>
        <p:txBody>
          <a:bodyPr lIns="91446" tIns="91446" rIns="91446" bIns="91446" rtlCol="0" anchor="ctr"/>
          <a:lstStyle/>
          <a:p>
            <a:pPr algn="ctr"/>
            <a:endParaRPr lang="en-US">
              <a:solidFill>
                <a:schemeClr val="accent6"/>
              </a:solidFill>
            </a:endParaRPr>
          </a:p>
        </p:txBody>
      </p:sp>
      <p:pic>
        <p:nvPicPr>
          <p:cNvPr id="24" name="Picture 23">
            <a:extLst>
              <a:ext uri="{FF2B5EF4-FFF2-40B4-BE49-F238E27FC236}">
                <a16:creationId xmlns:a16="http://schemas.microsoft.com/office/drawing/2014/main" id="{6C5CC396-62FC-51DD-023C-05FCD44C6E59}"/>
              </a:ext>
            </a:extLst>
          </p:cNvPr>
          <p:cNvPicPr>
            <a:picLocks noChangeAspect="1"/>
          </p:cNvPicPr>
          <p:nvPr/>
        </p:nvPicPr>
        <p:blipFill>
          <a:blip r:embed="rId5"/>
          <a:stretch>
            <a:fillRect/>
          </a:stretch>
        </p:blipFill>
        <p:spPr>
          <a:xfrm>
            <a:off x="1164021" y="3774169"/>
            <a:ext cx="4004531" cy="2529561"/>
          </a:xfrm>
          <a:prstGeom prst="rect">
            <a:avLst/>
          </a:prstGeom>
        </p:spPr>
      </p:pic>
      <p:sp>
        <p:nvSpPr>
          <p:cNvPr id="25" name="Rectangle 24">
            <a:extLst>
              <a:ext uri="{FF2B5EF4-FFF2-40B4-BE49-F238E27FC236}">
                <a16:creationId xmlns:a16="http://schemas.microsoft.com/office/drawing/2014/main" id="{BB757B40-5F25-4C6B-EA8E-6BEAA0C75408}"/>
              </a:ext>
            </a:extLst>
          </p:cNvPr>
          <p:cNvSpPr/>
          <p:nvPr/>
        </p:nvSpPr>
        <p:spPr bwMode="auto">
          <a:xfrm>
            <a:off x="1805518" y="5928850"/>
            <a:ext cx="622568" cy="427500"/>
          </a:xfrm>
          <a:prstGeom prst="rect">
            <a:avLst/>
          </a:prstGeom>
          <a:noFill/>
          <a:ln w="38100" algn="ctr">
            <a:solidFill>
              <a:schemeClr val="accent6"/>
            </a:solidFill>
            <a:miter lim="800000"/>
            <a:headEnd/>
            <a:tailEnd/>
          </a:ln>
          <a:effectLst/>
        </p:spPr>
        <p:txBody>
          <a:bodyPr lIns="91446" tIns="91446" rIns="91446" bIns="91446" rtlCol="0" anchor="ctr"/>
          <a:lstStyle/>
          <a:p>
            <a:pPr algn="ctr"/>
            <a:endParaRPr lang="en-US">
              <a:solidFill>
                <a:schemeClr val="accent6"/>
              </a:solidFill>
            </a:endParaRPr>
          </a:p>
        </p:txBody>
      </p:sp>
    </p:spTree>
    <p:extLst>
      <p:ext uri="{BB962C8B-B14F-4D97-AF65-F5344CB8AC3E}">
        <p14:creationId xmlns:p14="http://schemas.microsoft.com/office/powerpoint/2010/main" val="3869563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D1EF-17E0-EBE6-21D1-DA0E0608AC59}"/>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73E457F-F94C-7311-CC09-EA444F958DD3}"/>
              </a:ext>
            </a:extLst>
          </p:cNvPr>
          <p:cNvSpPr>
            <a:spLocks noGrp="1"/>
          </p:cNvSpPr>
          <p:nvPr>
            <p:ph idx="1"/>
          </p:nvPr>
        </p:nvSpPr>
        <p:spPr/>
        <p:txBody>
          <a:bodyPr>
            <a:normAutofit/>
          </a:bodyPr>
          <a:lstStyle/>
          <a:p>
            <a:r>
              <a:rPr lang="en-US" dirty="0"/>
              <a:t>Emulator performance bottleneck: </a:t>
            </a:r>
            <a:r>
              <a:rPr lang="en-US" b="1" dirty="0"/>
              <a:t>memory architecture discrepancy</a:t>
            </a:r>
          </a:p>
          <a:p>
            <a:r>
              <a:rPr lang="en-US" dirty="0"/>
              <a:t>Understanding of mobile shared memory: </a:t>
            </a:r>
            <a:r>
              <a:rPr lang="en-US" b="1" dirty="0"/>
              <a:t>slack intervals</a:t>
            </a:r>
          </a:p>
          <a:p>
            <a:r>
              <a:rPr lang="en-US" dirty="0"/>
              <a:t>Key to an efficient virtual SoC: </a:t>
            </a:r>
            <a:r>
              <a:rPr lang="en-US" b="1" dirty="0"/>
              <a:t>virtual SoC </a:t>
            </a:r>
            <a:r>
              <a:rPr lang="zh-CN" altLang="en-US" b="1" dirty="0"/>
              <a:t>≠ </a:t>
            </a:r>
            <a:r>
              <a:rPr lang="en-US" altLang="zh-CN" b="1" dirty="0"/>
              <a:t>sum(virtual devices)!</a:t>
            </a:r>
            <a:endParaRPr lang="en-US" b="1" dirty="0"/>
          </a:p>
          <a:p>
            <a:r>
              <a:rPr lang="en-US" dirty="0"/>
              <a:t>1.8</a:t>
            </a:r>
            <a:r>
              <a:rPr lang="en-US" altLang="zh-CN" dirty="0"/>
              <a:t>× - 9.0×</a:t>
            </a:r>
            <a:r>
              <a:rPr lang="en-US" dirty="0"/>
              <a:t> performance improvements on emerging mobile apps </a:t>
            </a:r>
          </a:p>
          <a:p>
            <a:endParaRPr lang="en-US" dirty="0"/>
          </a:p>
          <a:p>
            <a:r>
              <a:rPr lang="en-US" dirty="0"/>
              <a:t>Adoption by             HUAWEI </a:t>
            </a:r>
            <a:r>
              <a:rPr lang="en-US" dirty="0" err="1"/>
              <a:t>DevEco</a:t>
            </a:r>
            <a:r>
              <a:rPr lang="en-US" dirty="0"/>
              <a:t> Studio</a:t>
            </a:r>
          </a:p>
          <a:p>
            <a:r>
              <a:rPr lang="en-US" dirty="0"/>
              <a:t>Artifact available at: </a:t>
            </a:r>
            <a:r>
              <a:rPr lang="en-US" dirty="0">
                <a:hlinkClick r:id="rId3"/>
              </a:rPr>
              <a:t>https://github.com/virtualsoc/vsoc</a:t>
            </a:r>
            <a:endParaRPr lang="en-US" dirty="0"/>
          </a:p>
          <a:p>
            <a:pPr marL="0" indent="0">
              <a:buNone/>
            </a:pPr>
            <a:endParaRPr lang="en-US" dirty="0"/>
          </a:p>
          <a:p>
            <a:r>
              <a:rPr lang="en-US" dirty="0"/>
              <a:t>Special thanks to Tsinghua Deng Feng Fund</a:t>
            </a:r>
          </a:p>
        </p:txBody>
      </p:sp>
      <p:pic>
        <p:nvPicPr>
          <p:cNvPr id="4" name="object 4">
            <a:extLst>
              <a:ext uri="{FF2B5EF4-FFF2-40B4-BE49-F238E27FC236}">
                <a16:creationId xmlns:a16="http://schemas.microsoft.com/office/drawing/2014/main" id="{FF31DAE9-508A-AF85-8CBC-688833F14995}"/>
              </a:ext>
            </a:extLst>
          </p:cNvPr>
          <p:cNvPicPr/>
          <p:nvPr/>
        </p:nvPicPr>
        <p:blipFill>
          <a:blip r:embed="rId4" cstate="print"/>
          <a:stretch>
            <a:fillRect/>
          </a:stretch>
        </p:blipFill>
        <p:spPr>
          <a:xfrm>
            <a:off x="8839200" y="304800"/>
            <a:ext cx="967740" cy="963167"/>
          </a:xfrm>
          <a:prstGeom prst="rect">
            <a:avLst/>
          </a:prstGeom>
        </p:spPr>
      </p:pic>
      <p:pic>
        <p:nvPicPr>
          <p:cNvPr id="5" name="object 5">
            <a:extLst>
              <a:ext uri="{FF2B5EF4-FFF2-40B4-BE49-F238E27FC236}">
                <a16:creationId xmlns:a16="http://schemas.microsoft.com/office/drawing/2014/main" id="{A1044FB1-6318-76F1-7981-22CA44187E1B}"/>
              </a:ext>
            </a:extLst>
          </p:cNvPr>
          <p:cNvPicPr/>
          <p:nvPr/>
        </p:nvPicPr>
        <p:blipFill>
          <a:blip r:embed="rId5" cstate="print"/>
          <a:stretch>
            <a:fillRect/>
          </a:stretch>
        </p:blipFill>
        <p:spPr>
          <a:xfrm>
            <a:off x="9895332" y="304800"/>
            <a:ext cx="969263" cy="963167"/>
          </a:xfrm>
          <a:prstGeom prst="rect">
            <a:avLst/>
          </a:prstGeom>
        </p:spPr>
      </p:pic>
      <p:pic>
        <p:nvPicPr>
          <p:cNvPr id="6" name="object 6">
            <a:extLst>
              <a:ext uri="{FF2B5EF4-FFF2-40B4-BE49-F238E27FC236}">
                <a16:creationId xmlns:a16="http://schemas.microsoft.com/office/drawing/2014/main" id="{8D2ABF33-59E9-4DFF-1B1A-E7E97A0DA6A0}"/>
              </a:ext>
            </a:extLst>
          </p:cNvPr>
          <p:cNvPicPr/>
          <p:nvPr/>
        </p:nvPicPr>
        <p:blipFill>
          <a:blip r:embed="rId6" cstate="print"/>
          <a:stretch>
            <a:fillRect/>
          </a:stretch>
        </p:blipFill>
        <p:spPr>
          <a:xfrm>
            <a:off x="10952987" y="302289"/>
            <a:ext cx="969263" cy="963167"/>
          </a:xfrm>
          <a:prstGeom prst="rect">
            <a:avLst/>
          </a:prstGeom>
        </p:spPr>
      </p:pic>
      <p:sp>
        <p:nvSpPr>
          <p:cNvPr id="7" name="Slide Number Placeholder 6">
            <a:extLst>
              <a:ext uri="{FF2B5EF4-FFF2-40B4-BE49-F238E27FC236}">
                <a16:creationId xmlns:a16="http://schemas.microsoft.com/office/drawing/2014/main" id="{11E262DD-9558-9997-2AF1-096C2DB296A1}"/>
              </a:ext>
            </a:extLst>
          </p:cNvPr>
          <p:cNvSpPr>
            <a:spLocks noGrp="1"/>
          </p:cNvSpPr>
          <p:nvPr>
            <p:ph type="sldNum" sz="quarter" idx="12"/>
          </p:nvPr>
        </p:nvSpPr>
        <p:spPr/>
        <p:txBody>
          <a:bodyPr/>
          <a:lstStyle/>
          <a:p>
            <a:fld id="{F41F4269-D139-4578-AC59-C34B7105CC79}" type="slidenum">
              <a:rPr lang="en-US" smtClean="0"/>
              <a:t>39</a:t>
            </a:fld>
            <a:endParaRPr lang="en-US" dirty="0"/>
          </a:p>
        </p:txBody>
      </p:sp>
      <p:pic>
        <p:nvPicPr>
          <p:cNvPr id="2052" name="Picture 4">
            <a:extLst>
              <a:ext uri="{FF2B5EF4-FFF2-40B4-BE49-F238E27FC236}">
                <a16:creationId xmlns:a16="http://schemas.microsoft.com/office/drawing/2014/main" id="{C0C095B3-1773-667C-D939-184491BAF8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8754" b="8156"/>
          <a:stretch/>
        </p:blipFill>
        <p:spPr bwMode="auto">
          <a:xfrm>
            <a:off x="2711230" y="3859762"/>
            <a:ext cx="700186" cy="559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8DF56E4-C4A4-268A-426E-C50DF0F13CF6}"/>
              </a:ext>
            </a:extLst>
          </p:cNvPr>
          <p:cNvPicPr>
            <a:picLocks noChangeAspect="1"/>
          </p:cNvPicPr>
          <p:nvPr/>
        </p:nvPicPr>
        <p:blipFill>
          <a:blip r:embed="rId8"/>
          <a:stretch>
            <a:fillRect/>
          </a:stretch>
        </p:blipFill>
        <p:spPr>
          <a:xfrm>
            <a:off x="8974726" y="3724237"/>
            <a:ext cx="2111904" cy="2111904"/>
          </a:xfrm>
          <a:prstGeom prst="rect">
            <a:avLst/>
          </a:prstGeom>
        </p:spPr>
      </p:pic>
    </p:spTree>
    <p:extLst>
      <p:ext uri="{BB962C8B-B14F-4D97-AF65-F5344CB8AC3E}">
        <p14:creationId xmlns:p14="http://schemas.microsoft.com/office/powerpoint/2010/main" val="572317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0037B-AC9E-5B33-4510-4E9E48E33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EACF23-B22B-4D17-117E-C91527BCEBA9}"/>
              </a:ext>
            </a:extLst>
          </p:cNvPr>
          <p:cNvSpPr>
            <a:spLocks noGrp="1"/>
          </p:cNvSpPr>
          <p:nvPr>
            <p:ph type="title"/>
          </p:nvPr>
        </p:nvSpPr>
        <p:spPr/>
        <p:txBody>
          <a:bodyPr/>
          <a:lstStyle/>
          <a:p>
            <a:r>
              <a:rPr lang="en-US" altLang="zh-CN" sz="4000" dirty="0"/>
              <a:t>Emerging Apps Perform Badly on Mobile </a:t>
            </a:r>
            <a:r>
              <a:rPr lang="en-US" sz="4000" dirty="0"/>
              <a:t>Emulators</a:t>
            </a:r>
            <a:endParaRPr lang="en-US" dirty="0"/>
          </a:p>
        </p:txBody>
      </p:sp>
      <p:sp>
        <p:nvSpPr>
          <p:cNvPr id="3" name="Content Placeholder 2">
            <a:extLst>
              <a:ext uri="{FF2B5EF4-FFF2-40B4-BE49-F238E27FC236}">
                <a16:creationId xmlns:a16="http://schemas.microsoft.com/office/drawing/2014/main" id="{A5AB27EA-C88B-CF65-B12E-9DA96CD96E02}"/>
              </a:ext>
            </a:extLst>
          </p:cNvPr>
          <p:cNvSpPr>
            <a:spLocks noGrp="1"/>
          </p:cNvSpPr>
          <p:nvPr>
            <p:ph idx="1"/>
          </p:nvPr>
        </p:nvSpPr>
        <p:spPr>
          <a:xfrm>
            <a:off x="355002" y="1365657"/>
            <a:ext cx="6812531" cy="5355818"/>
          </a:xfrm>
        </p:spPr>
        <p:txBody>
          <a:bodyPr/>
          <a:lstStyle/>
          <a:p>
            <a:r>
              <a:rPr lang="en-US" dirty="0">
                <a:latin typeface="Calibri"/>
                <a:cs typeface="Calibri"/>
              </a:rPr>
              <a:t>E</a:t>
            </a:r>
            <a:r>
              <a:rPr lang="en-US" sz="2800" dirty="0">
                <a:latin typeface="Calibri"/>
                <a:cs typeface="Calibri"/>
              </a:rPr>
              <a:t>.g., AR apps</a:t>
            </a:r>
            <a:endParaRPr lang="en-US" dirty="0"/>
          </a:p>
        </p:txBody>
      </p:sp>
      <p:sp>
        <p:nvSpPr>
          <p:cNvPr id="5" name="Slide Number Placeholder 4">
            <a:extLst>
              <a:ext uri="{FF2B5EF4-FFF2-40B4-BE49-F238E27FC236}">
                <a16:creationId xmlns:a16="http://schemas.microsoft.com/office/drawing/2014/main" id="{FFEDA393-004A-8323-2310-EEBBC1705A56}"/>
              </a:ext>
            </a:extLst>
          </p:cNvPr>
          <p:cNvSpPr>
            <a:spLocks noGrp="1"/>
          </p:cNvSpPr>
          <p:nvPr>
            <p:ph type="sldNum" sz="quarter" idx="12"/>
          </p:nvPr>
        </p:nvSpPr>
        <p:spPr/>
        <p:txBody>
          <a:bodyPr/>
          <a:lstStyle/>
          <a:p>
            <a:fld id="{F41F4269-D139-4578-AC59-C34B7105CC79}" type="slidenum">
              <a:rPr lang="en-US" smtClean="0"/>
              <a:t>4</a:t>
            </a:fld>
            <a:endParaRPr lang="en-US" dirty="0"/>
          </a:p>
        </p:txBody>
      </p:sp>
      <p:graphicFrame>
        <p:nvGraphicFramePr>
          <p:cNvPr id="6" name="表格 4">
            <a:extLst>
              <a:ext uri="{FF2B5EF4-FFF2-40B4-BE49-F238E27FC236}">
                <a16:creationId xmlns:a16="http://schemas.microsoft.com/office/drawing/2014/main" id="{5895B702-36BD-4136-5A72-D6366F69829D}"/>
              </a:ext>
            </a:extLst>
          </p:cNvPr>
          <p:cNvGraphicFramePr>
            <a:graphicFrameLocks noGrp="1"/>
          </p:cNvGraphicFramePr>
          <p:nvPr>
            <p:extLst>
              <p:ext uri="{D42A27DB-BD31-4B8C-83A1-F6EECF244321}">
                <p14:modId xmlns:p14="http://schemas.microsoft.com/office/powerpoint/2010/main" val="2258888673"/>
              </p:ext>
            </p:extLst>
          </p:nvPr>
        </p:nvGraphicFramePr>
        <p:xfrm>
          <a:off x="750591" y="1977316"/>
          <a:ext cx="6096000" cy="2516419"/>
        </p:xfrm>
        <a:graphic>
          <a:graphicData uri="http://schemas.openxmlformats.org/drawingml/2006/table">
            <a:tbl>
              <a:tblPr firstRow="1" bandRow="1">
                <a:tableStyleId>{F5AB1C69-6EDB-4FF4-983F-18BD219EF322}</a:tableStyleId>
              </a:tblPr>
              <a:tblGrid>
                <a:gridCol w="3352800">
                  <a:extLst>
                    <a:ext uri="{9D8B030D-6E8A-4147-A177-3AD203B41FA5}">
                      <a16:colId xmlns:a16="http://schemas.microsoft.com/office/drawing/2014/main" val="299470494"/>
                    </a:ext>
                  </a:extLst>
                </a:gridCol>
                <a:gridCol w="914400">
                  <a:extLst>
                    <a:ext uri="{9D8B030D-6E8A-4147-A177-3AD203B41FA5}">
                      <a16:colId xmlns:a16="http://schemas.microsoft.com/office/drawing/2014/main" val="404876237"/>
                    </a:ext>
                  </a:extLst>
                </a:gridCol>
                <a:gridCol w="1828800">
                  <a:extLst>
                    <a:ext uri="{9D8B030D-6E8A-4147-A177-3AD203B41FA5}">
                      <a16:colId xmlns:a16="http://schemas.microsoft.com/office/drawing/2014/main" val="4260775852"/>
                    </a:ext>
                  </a:extLst>
                </a:gridCol>
              </a:tblGrid>
              <a:tr h="442327">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tx1"/>
                          </a:solidFill>
                          <a:latin typeface="微软雅黑" panose="020B0503020204020204" pitchFamily="34" charset="-122"/>
                          <a:ea typeface="微软雅黑" panose="020B0503020204020204" pitchFamily="34" charset="-122"/>
                          <a:cs typeface="+mn-cs"/>
                        </a:rPr>
                        <a:t>Device</a:t>
                      </a:r>
                      <a:endParaRPr lang="zh-CN" altLang="en-US" sz="2000" b="1" kern="1200" dirty="0">
                        <a:solidFill>
                          <a:schemeClr val="tx1"/>
                        </a:solidFill>
                        <a:latin typeface="微软雅黑" panose="020B0503020204020204" pitchFamily="34" charset="-122"/>
                        <a:ea typeface="微软雅黑" panose="020B0503020204020204" pitchFamily="34" charset="-122"/>
                        <a:cs typeface="+mn-cs"/>
                      </a:endParaRP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tx1"/>
                          </a:solidFill>
                          <a:latin typeface="微软雅黑" panose="020B0503020204020204" pitchFamily="34" charset="-122"/>
                          <a:ea typeface="微软雅黑" panose="020B0503020204020204" pitchFamily="34" charset="-122"/>
                          <a:cs typeface="+mn-cs"/>
                        </a:rPr>
                        <a:t>FPS</a:t>
                      </a:r>
                      <a:endParaRPr lang="zh-CN" altLang="en-US" sz="2000" b="1" kern="1200" dirty="0">
                        <a:solidFill>
                          <a:schemeClr val="tx1"/>
                        </a:solidFill>
                        <a:latin typeface="微软雅黑" panose="020B0503020204020204" pitchFamily="34" charset="-122"/>
                        <a:ea typeface="微软雅黑" panose="020B0503020204020204" pitchFamily="34" charset="-122"/>
                        <a:cs typeface="+mn-cs"/>
                      </a:endParaRP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tx1"/>
                          </a:solidFill>
                          <a:latin typeface="微软雅黑" panose="020B0503020204020204" pitchFamily="34" charset="-122"/>
                          <a:ea typeface="微软雅黑" panose="020B0503020204020204" pitchFamily="34" charset="-122"/>
                          <a:cs typeface="+mn-cs"/>
                        </a:rPr>
                        <a:t>Latency</a:t>
                      </a:r>
                      <a:r>
                        <a:rPr lang="zh-CN" altLang="en-US" sz="2000" b="1" kern="1200" dirty="0">
                          <a:solidFill>
                            <a:schemeClr val="tx1"/>
                          </a:solidFill>
                          <a:latin typeface="微软雅黑" panose="020B0503020204020204" pitchFamily="34" charset="-122"/>
                          <a:ea typeface="微软雅黑" panose="020B0503020204020204" pitchFamily="34" charset="-122"/>
                          <a:cs typeface="+mn-cs"/>
                        </a:rPr>
                        <a:t> </a:t>
                      </a:r>
                      <a:r>
                        <a:rPr lang="en-US" altLang="zh-CN" sz="2000" b="1" kern="1200" dirty="0">
                          <a:solidFill>
                            <a:schemeClr val="tx1"/>
                          </a:solidFill>
                          <a:latin typeface="微软雅黑" panose="020B0503020204020204" pitchFamily="34" charset="-122"/>
                          <a:ea typeface="微软雅黑" panose="020B0503020204020204" pitchFamily="34" charset="-122"/>
                          <a:cs typeface="+mn-cs"/>
                        </a:rPr>
                        <a:t>(</a:t>
                      </a:r>
                      <a:r>
                        <a:rPr lang="en-US" altLang="zh-CN" sz="2000" b="1" kern="1200" dirty="0" err="1">
                          <a:solidFill>
                            <a:schemeClr val="tx1"/>
                          </a:solidFill>
                          <a:latin typeface="微软雅黑" panose="020B0503020204020204" pitchFamily="34" charset="-122"/>
                          <a:ea typeface="微软雅黑" panose="020B0503020204020204" pitchFamily="34" charset="-122"/>
                          <a:cs typeface="+mn-cs"/>
                        </a:rPr>
                        <a:t>ms</a:t>
                      </a:r>
                      <a:r>
                        <a:rPr lang="en-US" altLang="zh-CN" sz="2000" b="1" kern="1200" dirty="0">
                          <a:solidFill>
                            <a:schemeClr val="tx1"/>
                          </a:solidFill>
                          <a:latin typeface="微软雅黑" panose="020B0503020204020204" pitchFamily="34" charset="-122"/>
                          <a:ea typeface="微软雅黑" panose="020B0503020204020204" pitchFamily="34" charset="-122"/>
                          <a:cs typeface="+mn-cs"/>
                        </a:rPr>
                        <a:t>)</a:t>
                      </a:r>
                      <a:endParaRPr lang="zh-CN" altLang="en-US" sz="2000" b="1" kern="1200" dirty="0">
                        <a:solidFill>
                          <a:schemeClr val="tx1"/>
                        </a:solidFill>
                        <a:latin typeface="微软雅黑" panose="020B0503020204020204" pitchFamily="34" charset="-122"/>
                        <a:ea typeface="微软雅黑" panose="020B0503020204020204" pitchFamily="34" charset="-122"/>
                        <a:cs typeface="+mn-cs"/>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90357"/>
                  </a:ext>
                </a:extLst>
              </a:tr>
              <a:tr h="41946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微软雅黑" panose="020B0503020204020204" pitchFamily="34" charset="-122"/>
                          <a:ea typeface="微软雅黑" panose="020B0503020204020204" pitchFamily="34" charset="-122"/>
                          <a:cs typeface="+mn-cs"/>
                        </a:rPr>
                        <a:t>Physical device</a:t>
                      </a:r>
                      <a:endParaRPr lang="zh-CN" altLang="en-US" sz="2000" b="0" kern="1200" dirty="0">
                        <a:solidFill>
                          <a:schemeClr val="tx1"/>
                        </a:solidFill>
                        <a:latin typeface="微软雅黑" panose="020B0503020204020204" pitchFamily="34" charset="-122"/>
                        <a:ea typeface="微软雅黑" panose="020B0503020204020204" pitchFamily="34" charset="-122"/>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accent6"/>
                          </a:solidFill>
                          <a:latin typeface="微软雅黑" panose="020B0503020204020204" pitchFamily="34" charset="-122"/>
                          <a:ea typeface="微软雅黑" panose="020B0503020204020204" pitchFamily="34" charset="-122"/>
                          <a:cs typeface="+mn-cs"/>
                        </a:rPr>
                        <a:t>58</a:t>
                      </a:r>
                      <a:endParaRPr lang="zh-CN" altLang="en-US" sz="2000" b="1" kern="1200" dirty="0">
                        <a:solidFill>
                          <a:schemeClr val="accent6"/>
                        </a:solidFill>
                        <a:latin typeface="微软雅黑" panose="020B0503020204020204" pitchFamily="34" charset="-122"/>
                        <a:ea typeface="微软雅黑" panose="020B0503020204020204" pitchFamily="34" charset="-122"/>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accent6"/>
                          </a:solidFill>
                          <a:latin typeface="微软雅黑" panose="020B0503020204020204" pitchFamily="34" charset="-122"/>
                          <a:ea typeface="微软雅黑" panose="020B0503020204020204" pitchFamily="34" charset="-122"/>
                          <a:cs typeface="+mn-cs"/>
                        </a:rPr>
                        <a:t>86</a:t>
                      </a:r>
                      <a:endParaRPr lang="zh-CN" altLang="en-US" sz="2000" b="1" kern="1200" dirty="0">
                        <a:solidFill>
                          <a:schemeClr val="accent6"/>
                        </a:solidFill>
                        <a:latin typeface="微软雅黑" panose="020B0503020204020204" pitchFamily="34" charset="-122"/>
                        <a:ea typeface="微软雅黑" panose="020B0503020204020204" pitchFamily="34" charset="-122"/>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407489"/>
                  </a:ext>
                </a:extLst>
              </a:tr>
              <a:tr h="419463">
                <a:tc>
                  <a:txBody>
                    <a:bodyPr/>
                    <a:lstStyle/>
                    <a:p>
                      <a:pPr algn="ctr"/>
                      <a:r>
                        <a:rPr lang="en-US" altLang="zh-CN" sz="2000" b="1" u="sng" dirty="0">
                          <a:latin typeface="微软雅黑" panose="020B0503020204020204" pitchFamily="34" charset="-122"/>
                          <a:ea typeface="微软雅黑" panose="020B0503020204020204" pitchFamily="34" charset="-122"/>
                        </a:rPr>
                        <a:t>G</a:t>
                      </a:r>
                      <a:r>
                        <a:rPr lang="en-US" altLang="zh-CN" sz="2000" dirty="0">
                          <a:latin typeface="微软雅黑" panose="020B0503020204020204" pitchFamily="34" charset="-122"/>
                          <a:ea typeface="微软雅黑" panose="020B0503020204020204" pitchFamily="34" charset="-122"/>
                        </a:rPr>
                        <a:t>oogle</a:t>
                      </a:r>
                      <a:r>
                        <a:rPr lang="zh-CN" altLang="en-US" sz="2000" dirty="0">
                          <a:latin typeface="微软雅黑" panose="020B0503020204020204" pitchFamily="34" charset="-122"/>
                          <a:ea typeface="微软雅黑" panose="020B0503020204020204" pitchFamily="34" charset="-122"/>
                        </a:rPr>
                        <a:t> </a:t>
                      </a:r>
                      <a:r>
                        <a:rPr lang="en-US" altLang="zh-CN" sz="2000" b="1" i="0" u="sng" dirty="0">
                          <a:latin typeface="微软雅黑" panose="020B0503020204020204" pitchFamily="34" charset="-122"/>
                          <a:ea typeface="微软雅黑" panose="020B0503020204020204" pitchFamily="34" charset="-122"/>
                        </a:rPr>
                        <a:t>A</a:t>
                      </a:r>
                      <a:r>
                        <a:rPr lang="en-US" altLang="zh-CN" sz="2000" dirty="0">
                          <a:latin typeface="微软雅黑" panose="020B0503020204020204" pitchFamily="34" charset="-122"/>
                          <a:ea typeface="微软雅黑" panose="020B0503020204020204" pitchFamily="34" charset="-122"/>
                        </a:rPr>
                        <a:t>ndroid </a:t>
                      </a:r>
                      <a:r>
                        <a:rPr lang="en-US" altLang="zh-CN" sz="2000" b="1" u="sng" dirty="0">
                          <a:latin typeface="微软雅黑" panose="020B0503020204020204" pitchFamily="34" charset="-122"/>
                          <a:ea typeface="微软雅黑" panose="020B0503020204020204" pitchFamily="34" charset="-122"/>
                        </a:rPr>
                        <a:t>E</a:t>
                      </a:r>
                      <a:r>
                        <a:rPr lang="en-US" altLang="zh-CN" sz="2000" dirty="0">
                          <a:latin typeface="微软雅黑" panose="020B0503020204020204" pitchFamily="34" charset="-122"/>
                          <a:ea typeface="微软雅黑" panose="020B0503020204020204" pitchFamily="34" charset="-122"/>
                        </a:rPr>
                        <a:t>mulator</a:t>
                      </a:r>
                      <a:endParaRPr lang="zh-CN" altLang="en-US" sz="20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29</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364</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506436"/>
                  </a:ext>
                </a:extLst>
              </a:tr>
              <a:tr h="419463">
                <a:tc>
                  <a:txBody>
                    <a:bodyPr/>
                    <a:lstStyle/>
                    <a:p>
                      <a:pPr algn="ctr"/>
                      <a:r>
                        <a:rPr lang="en-US" altLang="zh-CN" sz="2000" dirty="0">
                          <a:latin typeface="微软雅黑" panose="020B0503020204020204" pitchFamily="34" charset="-122"/>
                          <a:ea typeface="微软雅黑" panose="020B0503020204020204" pitchFamily="34" charset="-122"/>
                        </a:rPr>
                        <a:t>QEMU-KVM</a:t>
                      </a:r>
                      <a:endParaRPr lang="zh-CN" altLang="en-US" sz="20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22</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273</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6632121"/>
                  </a:ext>
                </a:extLst>
              </a:tr>
              <a:tr h="0">
                <a:tc>
                  <a:txBody>
                    <a:bodyPr/>
                    <a:lstStyle/>
                    <a:p>
                      <a:pPr algn="ctr"/>
                      <a:r>
                        <a:rPr lang="en-US" altLang="zh-CN" sz="2000" dirty="0" err="1">
                          <a:latin typeface="微软雅黑" panose="020B0503020204020204" pitchFamily="34" charset="-122"/>
                          <a:ea typeface="微软雅黑" panose="020B0503020204020204" pitchFamily="34" charset="-122"/>
                        </a:rPr>
                        <a:t>LDPlayer</a:t>
                      </a:r>
                      <a:endParaRPr lang="zh-CN" altLang="en-US" sz="20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24</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246</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3282992"/>
                  </a:ext>
                </a:extLst>
              </a:tr>
              <a:tr h="419463">
                <a:tc>
                  <a:txBody>
                    <a:bodyPr/>
                    <a:lstStyle/>
                    <a:p>
                      <a:pPr algn="ctr"/>
                      <a:r>
                        <a:rPr lang="en-US" altLang="zh-CN" sz="2000" dirty="0" err="1">
                          <a:latin typeface="微软雅黑" panose="020B0503020204020204" pitchFamily="34" charset="-122"/>
                          <a:ea typeface="微软雅黑" panose="020B0503020204020204" pitchFamily="34" charset="-122"/>
                        </a:rPr>
                        <a:t>Bluestacks</a:t>
                      </a:r>
                      <a:endParaRPr lang="zh-CN" altLang="en-US" sz="20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3</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182</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6576953"/>
                  </a:ext>
                </a:extLst>
              </a:tr>
            </a:tbl>
          </a:graphicData>
        </a:graphic>
      </p:graphicFrame>
      <p:pic>
        <p:nvPicPr>
          <p:cNvPr id="4" name="phy_gae">
            <a:hlinkClick r:id="" action="ppaction://media"/>
            <a:extLst>
              <a:ext uri="{FF2B5EF4-FFF2-40B4-BE49-F238E27FC236}">
                <a16:creationId xmlns:a16="http://schemas.microsoft.com/office/drawing/2014/main" id="{FE05DB66-DD97-980E-B977-0A4423BF89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58615" y="1977316"/>
            <a:ext cx="3872160" cy="4356178"/>
          </a:xfrm>
          <a:prstGeom prst="rect">
            <a:avLst/>
          </a:prstGeom>
        </p:spPr>
      </p:pic>
      <p:sp>
        <p:nvSpPr>
          <p:cNvPr id="7" name="Content Placeholder 2">
            <a:extLst>
              <a:ext uri="{FF2B5EF4-FFF2-40B4-BE49-F238E27FC236}">
                <a16:creationId xmlns:a16="http://schemas.microsoft.com/office/drawing/2014/main" id="{941CCAFB-0E9D-32EF-EBA3-57E10DC4CB6D}"/>
              </a:ext>
            </a:extLst>
          </p:cNvPr>
          <p:cNvSpPr txBox="1">
            <a:spLocks/>
          </p:cNvSpPr>
          <p:nvPr/>
        </p:nvSpPr>
        <p:spPr>
          <a:xfrm>
            <a:off x="7458615" y="1365657"/>
            <a:ext cx="4378383" cy="5355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a:cs typeface="Calibri"/>
              </a:rPr>
              <a:t>E</a:t>
            </a:r>
            <a:r>
              <a:rPr lang="en-US" sz="2800" dirty="0">
                <a:latin typeface="Calibri"/>
                <a:cs typeface="Calibri"/>
              </a:rPr>
              <a:t>.g., </a:t>
            </a:r>
            <a:r>
              <a:rPr lang="en-US" altLang="zh-CN" dirty="0">
                <a:latin typeface="Calibri"/>
                <a:cs typeface="Calibri"/>
              </a:rPr>
              <a:t>UHD video apps</a:t>
            </a:r>
            <a:endParaRPr lang="en-US" dirty="0"/>
          </a:p>
        </p:txBody>
      </p:sp>
    </p:spTree>
    <p:extLst>
      <p:ext uri="{BB962C8B-B14F-4D97-AF65-F5344CB8AC3E}">
        <p14:creationId xmlns:p14="http://schemas.microsoft.com/office/powerpoint/2010/main" val="1839394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05396-A6E7-F006-9657-69A15DB9C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F8E72-1C55-496B-6EE6-41F554F686E9}"/>
              </a:ext>
            </a:extLst>
          </p:cNvPr>
          <p:cNvSpPr>
            <a:spLocks noGrp="1"/>
          </p:cNvSpPr>
          <p:nvPr>
            <p:ph type="title"/>
          </p:nvPr>
        </p:nvSpPr>
        <p:spPr/>
        <p:txBody>
          <a:bodyPr/>
          <a:lstStyle/>
          <a:p>
            <a:r>
              <a:rPr lang="en-US" altLang="zh-CN" sz="4000" dirty="0"/>
              <a:t>Emerging Apps Perform Badly on Mobile </a:t>
            </a:r>
            <a:r>
              <a:rPr lang="en-US" sz="4000" dirty="0"/>
              <a:t>Emulators</a:t>
            </a:r>
            <a:endParaRPr lang="en-US" dirty="0"/>
          </a:p>
        </p:txBody>
      </p:sp>
      <p:sp>
        <p:nvSpPr>
          <p:cNvPr id="3" name="Content Placeholder 2">
            <a:extLst>
              <a:ext uri="{FF2B5EF4-FFF2-40B4-BE49-F238E27FC236}">
                <a16:creationId xmlns:a16="http://schemas.microsoft.com/office/drawing/2014/main" id="{E0709E08-C57F-7001-3E5C-8539FD5B78A1}"/>
              </a:ext>
            </a:extLst>
          </p:cNvPr>
          <p:cNvSpPr>
            <a:spLocks noGrp="1"/>
          </p:cNvSpPr>
          <p:nvPr>
            <p:ph idx="1"/>
          </p:nvPr>
        </p:nvSpPr>
        <p:spPr/>
        <p:txBody>
          <a:bodyPr/>
          <a:lstStyle/>
          <a:p>
            <a:r>
              <a:rPr lang="en-US" dirty="0">
                <a:latin typeface="Calibri"/>
                <a:cs typeface="Calibri"/>
              </a:rPr>
              <a:t>E</a:t>
            </a:r>
            <a:r>
              <a:rPr lang="en-US" sz="2800" dirty="0">
                <a:latin typeface="Calibri"/>
                <a:cs typeface="Calibri"/>
              </a:rPr>
              <a:t>.g., AR apps</a:t>
            </a:r>
            <a:endParaRPr lang="en-US" dirty="0"/>
          </a:p>
          <a:p>
            <a:endParaRPr lang="en-US" dirty="0">
              <a:latin typeface="Calibri"/>
              <a:cs typeface="Calibri"/>
            </a:endParaRPr>
          </a:p>
          <a:p>
            <a:endParaRPr lang="en-US" sz="2800" dirty="0">
              <a:latin typeface="Calibri"/>
              <a:cs typeface="Calibri"/>
            </a:endParaRPr>
          </a:p>
          <a:p>
            <a:endParaRPr lang="en-US" sz="2800" dirty="0">
              <a:latin typeface="Calibri"/>
              <a:cs typeface="Calibri"/>
            </a:endParaRPr>
          </a:p>
          <a:p>
            <a:endParaRPr lang="en-US" dirty="0"/>
          </a:p>
          <a:p>
            <a:endParaRPr lang="en-US" dirty="0"/>
          </a:p>
          <a:p>
            <a:endParaRPr lang="en-US" dirty="0"/>
          </a:p>
          <a:p>
            <a:r>
              <a:rPr lang="en-US" dirty="0"/>
              <a:t>I/O virtualization is an active area of research</a:t>
            </a:r>
          </a:p>
          <a:p>
            <a:pPr lvl="1"/>
            <a:r>
              <a:rPr lang="en-US" dirty="0"/>
              <a:t>e.g. QEMU (ATC’05), THINC (SOSP’05), Trinity (OSDI’22)</a:t>
            </a:r>
          </a:p>
        </p:txBody>
      </p:sp>
      <p:sp>
        <p:nvSpPr>
          <p:cNvPr id="5" name="Slide Number Placeholder 4">
            <a:extLst>
              <a:ext uri="{FF2B5EF4-FFF2-40B4-BE49-F238E27FC236}">
                <a16:creationId xmlns:a16="http://schemas.microsoft.com/office/drawing/2014/main" id="{6132E26B-9516-16BC-FFC7-A07E72FC7A0E}"/>
              </a:ext>
            </a:extLst>
          </p:cNvPr>
          <p:cNvSpPr>
            <a:spLocks noGrp="1"/>
          </p:cNvSpPr>
          <p:nvPr>
            <p:ph type="sldNum" sz="quarter" idx="12"/>
          </p:nvPr>
        </p:nvSpPr>
        <p:spPr/>
        <p:txBody>
          <a:bodyPr/>
          <a:lstStyle/>
          <a:p>
            <a:fld id="{F41F4269-D139-4578-AC59-C34B7105CC79}" type="slidenum">
              <a:rPr lang="en-US" smtClean="0"/>
              <a:t>5</a:t>
            </a:fld>
            <a:endParaRPr lang="en-US" dirty="0"/>
          </a:p>
        </p:txBody>
      </p:sp>
      <p:graphicFrame>
        <p:nvGraphicFramePr>
          <p:cNvPr id="6" name="表格 4">
            <a:extLst>
              <a:ext uri="{FF2B5EF4-FFF2-40B4-BE49-F238E27FC236}">
                <a16:creationId xmlns:a16="http://schemas.microsoft.com/office/drawing/2014/main" id="{E8B7A8BA-D354-E075-6F7C-17FD61FE6AC5}"/>
              </a:ext>
            </a:extLst>
          </p:cNvPr>
          <p:cNvGraphicFramePr>
            <a:graphicFrameLocks noGrp="1"/>
          </p:cNvGraphicFramePr>
          <p:nvPr>
            <p:extLst>
              <p:ext uri="{D42A27DB-BD31-4B8C-83A1-F6EECF244321}">
                <p14:modId xmlns:p14="http://schemas.microsoft.com/office/powerpoint/2010/main" val="1281025952"/>
              </p:ext>
            </p:extLst>
          </p:nvPr>
        </p:nvGraphicFramePr>
        <p:xfrm>
          <a:off x="750591" y="1977316"/>
          <a:ext cx="6096000" cy="2516419"/>
        </p:xfrm>
        <a:graphic>
          <a:graphicData uri="http://schemas.openxmlformats.org/drawingml/2006/table">
            <a:tbl>
              <a:tblPr firstRow="1" bandRow="1">
                <a:tableStyleId>{F5AB1C69-6EDB-4FF4-983F-18BD219EF322}</a:tableStyleId>
              </a:tblPr>
              <a:tblGrid>
                <a:gridCol w="3352800">
                  <a:extLst>
                    <a:ext uri="{9D8B030D-6E8A-4147-A177-3AD203B41FA5}">
                      <a16:colId xmlns:a16="http://schemas.microsoft.com/office/drawing/2014/main" val="299470494"/>
                    </a:ext>
                  </a:extLst>
                </a:gridCol>
                <a:gridCol w="914400">
                  <a:extLst>
                    <a:ext uri="{9D8B030D-6E8A-4147-A177-3AD203B41FA5}">
                      <a16:colId xmlns:a16="http://schemas.microsoft.com/office/drawing/2014/main" val="404876237"/>
                    </a:ext>
                  </a:extLst>
                </a:gridCol>
                <a:gridCol w="1828800">
                  <a:extLst>
                    <a:ext uri="{9D8B030D-6E8A-4147-A177-3AD203B41FA5}">
                      <a16:colId xmlns:a16="http://schemas.microsoft.com/office/drawing/2014/main" val="4260775852"/>
                    </a:ext>
                  </a:extLst>
                </a:gridCol>
              </a:tblGrid>
              <a:tr h="442327">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tx1"/>
                          </a:solidFill>
                          <a:latin typeface="微软雅黑" panose="020B0503020204020204" pitchFamily="34" charset="-122"/>
                          <a:ea typeface="微软雅黑" panose="020B0503020204020204" pitchFamily="34" charset="-122"/>
                          <a:cs typeface="+mn-cs"/>
                        </a:rPr>
                        <a:t>Device</a:t>
                      </a:r>
                      <a:endParaRPr lang="zh-CN" altLang="en-US" sz="2000" b="1" kern="1200" dirty="0">
                        <a:solidFill>
                          <a:schemeClr val="tx1"/>
                        </a:solidFill>
                        <a:latin typeface="微软雅黑" panose="020B0503020204020204" pitchFamily="34" charset="-122"/>
                        <a:ea typeface="微软雅黑" panose="020B0503020204020204" pitchFamily="34" charset="-122"/>
                        <a:cs typeface="+mn-cs"/>
                      </a:endParaRP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tx1"/>
                          </a:solidFill>
                          <a:latin typeface="微软雅黑" panose="020B0503020204020204" pitchFamily="34" charset="-122"/>
                          <a:ea typeface="微软雅黑" panose="020B0503020204020204" pitchFamily="34" charset="-122"/>
                          <a:cs typeface="+mn-cs"/>
                        </a:rPr>
                        <a:t>FPS</a:t>
                      </a:r>
                      <a:endParaRPr lang="zh-CN" altLang="en-US" sz="2000" b="1" kern="1200" dirty="0">
                        <a:solidFill>
                          <a:schemeClr val="tx1"/>
                        </a:solidFill>
                        <a:latin typeface="微软雅黑" panose="020B0503020204020204" pitchFamily="34" charset="-122"/>
                        <a:ea typeface="微软雅黑" panose="020B0503020204020204" pitchFamily="34" charset="-122"/>
                        <a:cs typeface="+mn-cs"/>
                      </a:endParaRPr>
                    </a:p>
                  </a:txBody>
                  <a:tcPr>
                    <a:lnB w="1270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tx1"/>
                          </a:solidFill>
                          <a:latin typeface="微软雅黑" panose="020B0503020204020204" pitchFamily="34" charset="-122"/>
                          <a:ea typeface="微软雅黑" panose="020B0503020204020204" pitchFamily="34" charset="-122"/>
                          <a:cs typeface="+mn-cs"/>
                        </a:rPr>
                        <a:t>Latency</a:t>
                      </a:r>
                      <a:r>
                        <a:rPr lang="zh-CN" altLang="en-US" sz="2000" b="1" kern="1200" dirty="0">
                          <a:solidFill>
                            <a:schemeClr val="tx1"/>
                          </a:solidFill>
                          <a:latin typeface="微软雅黑" panose="020B0503020204020204" pitchFamily="34" charset="-122"/>
                          <a:ea typeface="微软雅黑" panose="020B0503020204020204" pitchFamily="34" charset="-122"/>
                          <a:cs typeface="+mn-cs"/>
                        </a:rPr>
                        <a:t> </a:t>
                      </a:r>
                      <a:r>
                        <a:rPr lang="en-US" altLang="zh-CN" sz="2000" b="1" kern="1200" dirty="0">
                          <a:solidFill>
                            <a:schemeClr val="tx1"/>
                          </a:solidFill>
                          <a:latin typeface="微软雅黑" panose="020B0503020204020204" pitchFamily="34" charset="-122"/>
                          <a:ea typeface="微软雅黑" panose="020B0503020204020204" pitchFamily="34" charset="-122"/>
                          <a:cs typeface="+mn-cs"/>
                        </a:rPr>
                        <a:t>(</a:t>
                      </a:r>
                      <a:r>
                        <a:rPr lang="en-US" altLang="zh-CN" sz="2000" b="1" kern="1200" dirty="0" err="1">
                          <a:solidFill>
                            <a:schemeClr val="tx1"/>
                          </a:solidFill>
                          <a:latin typeface="微软雅黑" panose="020B0503020204020204" pitchFamily="34" charset="-122"/>
                          <a:ea typeface="微软雅黑" panose="020B0503020204020204" pitchFamily="34" charset="-122"/>
                          <a:cs typeface="+mn-cs"/>
                        </a:rPr>
                        <a:t>ms</a:t>
                      </a:r>
                      <a:r>
                        <a:rPr lang="en-US" altLang="zh-CN" sz="2000" b="1" kern="1200" dirty="0">
                          <a:solidFill>
                            <a:schemeClr val="tx1"/>
                          </a:solidFill>
                          <a:latin typeface="微软雅黑" panose="020B0503020204020204" pitchFamily="34" charset="-122"/>
                          <a:ea typeface="微软雅黑" panose="020B0503020204020204" pitchFamily="34" charset="-122"/>
                          <a:cs typeface="+mn-cs"/>
                        </a:rPr>
                        <a:t>)</a:t>
                      </a:r>
                      <a:endParaRPr lang="zh-CN" altLang="en-US" sz="2000" b="1" kern="1200" dirty="0">
                        <a:solidFill>
                          <a:schemeClr val="tx1"/>
                        </a:solidFill>
                        <a:latin typeface="微软雅黑" panose="020B0503020204020204" pitchFamily="34" charset="-122"/>
                        <a:ea typeface="微软雅黑" panose="020B0503020204020204" pitchFamily="34" charset="-122"/>
                        <a:cs typeface="+mn-cs"/>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90357"/>
                  </a:ext>
                </a:extLst>
              </a:tr>
              <a:tr h="41946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微软雅黑" panose="020B0503020204020204" pitchFamily="34" charset="-122"/>
                          <a:ea typeface="微软雅黑" panose="020B0503020204020204" pitchFamily="34" charset="-122"/>
                          <a:cs typeface="+mn-cs"/>
                        </a:rPr>
                        <a:t>Physical device</a:t>
                      </a:r>
                      <a:endParaRPr lang="zh-CN" altLang="en-US" sz="2000" b="0" kern="1200" dirty="0">
                        <a:solidFill>
                          <a:schemeClr val="tx1"/>
                        </a:solidFill>
                        <a:latin typeface="微软雅黑" panose="020B0503020204020204" pitchFamily="34" charset="-122"/>
                        <a:ea typeface="微软雅黑" panose="020B0503020204020204" pitchFamily="34" charset="-122"/>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accent6"/>
                          </a:solidFill>
                          <a:latin typeface="微软雅黑" panose="020B0503020204020204" pitchFamily="34" charset="-122"/>
                          <a:ea typeface="微软雅黑" panose="020B0503020204020204" pitchFamily="34" charset="-122"/>
                          <a:cs typeface="+mn-cs"/>
                        </a:rPr>
                        <a:t>58</a:t>
                      </a:r>
                      <a:endParaRPr lang="zh-CN" altLang="en-US" sz="2000" b="1" kern="1200" dirty="0">
                        <a:solidFill>
                          <a:schemeClr val="accent6"/>
                        </a:solidFill>
                        <a:latin typeface="微软雅黑" panose="020B0503020204020204" pitchFamily="34" charset="-122"/>
                        <a:ea typeface="微软雅黑" panose="020B0503020204020204" pitchFamily="34" charset="-122"/>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2000" b="1" kern="1200" dirty="0">
                          <a:solidFill>
                            <a:schemeClr val="accent6"/>
                          </a:solidFill>
                          <a:latin typeface="微软雅黑" panose="020B0503020204020204" pitchFamily="34" charset="-122"/>
                          <a:ea typeface="微软雅黑" panose="020B0503020204020204" pitchFamily="34" charset="-122"/>
                          <a:cs typeface="+mn-cs"/>
                        </a:rPr>
                        <a:t>86</a:t>
                      </a:r>
                      <a:endParaRPr lang="zh-CN" altLang="en-US" sz="2000" b="1" kern="1200" dirty="0">
                        <a:solidFill>
                          <a:schemeClr val="accent6"/>
                        </a:solidFill>
                        <a:latin typeface="微软雅黑" panose="020B0503020204020204" pitchFamily="34" charset="-122"/>
                        <a:ea typeface="微软雅黑" panose="020B0503020204020204" pitchFamily="34" charset="-122"/>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407489"/>
                  </a:ext>
                </a:extLst>
              </a:tr>
              <a:tr h="419463">
                <a:tc>
                  <a:txBody>
                    <a:bodyPr/>
                    <a:lstStyle/>
                    <a:p>
                      <a:pPr algn="ctr"/>
                      <a:r>
                        <a:rPr lang="en-US" altLang="zh-CN" sz="2000" b="1" u="sng" dirty="0">
                          <a:latin typeface="微软雅黑" panose="020B0503020204020204" pitchFamily="34" charset="-122"/>
                          <a:ea typeface="微软雅黑" panose="020B0503020204020204" pitchFamily="34" charset="-122"/>
                        </a:rPr>
                        <a:t>G</a:t>
                      </a:r>
                      <a:r>
                        <a:rPr lang="en-US" altLang="zh-CN" sz="2000" dirty="0">
                          <a:latin typeface="微软雅黑" panose="020B0503020204020204" pitchFamily="34" charset="-122"/>
                          <a:ea typeface="微软雅黑" panose="020B0503020204020204" pitchFamily="34" charset="-122"/>
                        </a:rPr>
                        <a:t>oogle</a:t>
                      </a:r>
                      <a:r>
                        <a:rPr lang="zh-CN" altLang="en-US" sz="2000" dirty="0">
                          <a:latin typeface="微软雅黑" panose="020B0503020204020204" pitchFamily="34" charset="-122"/>
                          <a:ea typeface="微软雅黑" panose="020B0503020204020204" pitchFamily="34" charset="-122"/>
                        </a:rPr>
                        <a:t> </a:t>
                      </a:r>
                      <a:r>
                        <a:rPr lang="en-US" altLang="zh-CN" sz="2000" b="1" i="0" u="sng" dirty="0">
                          <a:latin typeface="微软雅黑" panose="020B0503020204020204" pitchFamily="34" charset="-122"/>
                          <a:ea typeface="微软雅黑" panose="020B0503020204020204" pitchFamily="34" charset="-122"/>
                        </a:rPr>
                        <a:t>A</a:t>
                      </a:r>
                      <a:r>
                        <a:rPr lang="en-US" altLang="zh-CN" sz="2000" dirty="0">
                          <a:latin typeface="微软雅黑" panose="020B0503020204020204" pitchFamily="34" charset="-122"/>
                          <a:ea typeface="微软雅黑" panose="020B0503020204020204" pitchFamily="34" charset="-122"/>
                        </a:rPr>
                        <a:t>ndroid </a:t>
                      </a:r>
                      <a:r>
                        <a:rPr lang="en-US" altLang="zh-CN" sz="2000" b="1" u="sng" dirty="0">
                          <a:latin typeface="微软雅黑" panose="020B0503020204020204" pitchFamily="34" charset="-122"/>
                          <a:ea typeface="微软雅黑" panose="020B0503020204020204" pitchFamily="34" charset="-122"/>
                        </a:rPr>
                        <a:t>E</a:t>
                      </a:r>
                      <a:r>
                        <a:rPr lang="en-US" altLang="zh-CN" sz="2000" dirty="0">
                          <a:latin typeface="微软雅黑" panose="020B0503020204020204" pitchFamily="34" charset="-122"/>
                          <a:ea typeface="微软雅黑" panose="020B0503020204020204" pitchFamily="34" charset="-122"/>
                        </a:rPr>
                        <a:t>mulator</a:t>
                      </a:r>
                      <a:endParaRPr lang="zh-CN" altLang="en-US" sz="20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29</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364</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506436"/>
                  </a:ext>
                </a:extLst>
              </a:tr>
              <a:tr h="419463">
                <a:tc>
                  <a:txBody>
                    <a:bodyPr/>
                    <a:lstStyle/>
                    <a:p>
                      <a:pPr algn="ctr"/>
                      <a:r>
                        <a:rPr lang="en-US" altLang="zh-CN" sz="2000" dirty="0">
                          <a:latin typeface="微软雅黑" panose="020B0503020204020204" pitchFamily="34" charset="-122"/>
                          <a:ea typeface="微软雅黑" panose="020B0503020204020204" pitchFamily="34" charset="-122"/>
                        </a:rPr>
                        <a:t>QEMU-KVM</a:t>
                      </a:r>
                      <a:endParaRPr lang="zh-CN" altLang="en-US" sz="20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22</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273</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6632121"/>
                  </a:ext>
                </a:extLst>
              </a:tr>
              <a:tr h="0">
                <a:tc>
                  <a:txBody>
                    <a:bodyPr/>
                    <a:lstStyle/>
                    <a:p>
                      <a:pPr algn="ctr"/>
                      <a:r>
                        <a:rPr lang="en-US" altLang="zh-CN" sz="2000" dirty="0" err="1">
                          <a:latin typeface="微软雅黑" panose="020B0503020204020204" pitchFamily="34" charset="-122"/>
                          <a:ea typeface="微软雅黑" panose="020B0503020204020204" pitchFamily="34" charset="-122"/>
                        </a:rPr>
                        <a:t>LDPlayer</a:t>
                      </a:r>
                      <a:endParaRPr lang="zh-CN" altLang="en-US" sz="20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24</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246</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3282992"/>
                  </a:ext>
                </a:extLst>
              </a:tr>
              <a:tr h="419463">
                <a:tc>
                  <a:txBody>
                    <a:bodyPr/>
                    <a:lstStyle/>
                    <a:p>
                      <a:pPr algn="ctr"/>
                      <a:r>
                        <a:rPr lang="en-US" altLang="zh-CN" sz="2000" dirty="0" err="1">
                          <a:latin typeface="微软雅黑" panose="020B0503020204020204" pitchFamily="34" charset="-122"/>
                          <a:ea typeface="微软雅黑" panose="020B0503020204020204" pitchFamily="34" charset="-122"/>
                        </a:rPr>
                        <a:t>Bluestacks</a:t>
                      </a:r>
                      <a:endParaRPr lang="zh-CN" altLang="en-US" sz="20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3</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182</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6576953"/>
                  </a:ext>
                </a:extLst>
              </a:tr>
            </a:tbl>
          </a:graphicData>
        </a:graphic>
      </p:graphicFrame>
      <p:pic>
        <p:nvPicPr>
          <p:cNvPr id="7" name="Picture 6">
            <a:extLst>
              <a:ext uri="{FF2B5EF4-FFF2-40B4-BE49-F238E27FC236}">
                <a16:creationId xmlns:a16="http://schemas.microsoft.com/office/drawing/2014/main" id="{46A37F27-A5EF-5C4F-4F3E-F90C59D6541C}"/>
              </a:ext>
            </a:extLst>
          </p:cNvPr>
          <p:cNvPicPr>
            <a:picLocks noChangeAspect="1"/>
          </p:cNvPicPr>
          <p:nvPr/>
        </p:nvPicPr>
        <p:blipFill>
          <a:blip r:embed="rId3"/>
          <a:stretch>
            <a:fillRect/>
          </a:stretch>
        </p:blipFill>
        <p:spPr>
          <a:xfrm>
            <a:off x="5297241" y="5935999"/>
            <a:ext cx="631714" cy="631714"/>
          </a:xfrm>
          <a:prstGeom prst="rect">
            <a:avLst/>
          </a:prstGeom>
        </p:spPr>
      </p:pic>
      <p:pic>
        <p:nvPicPr>
          <p:cNvPr id="8" name="Picture 7">
            <a:extLst>
              <a:ext uri="{FF2B5EF4-FFF2-40B4-BE49-F238E27FC236}">
                <a16:creationId xmlns:a16="http://schemas.microsoft.com/office/drawing/2014/main" id="{3CED7B0F-8AA2-88E7-E373-35578CABA518}"/>
              </a:ext>
            </a:extLst>
          </p:cNvPr>
          <p:cNvPicPr>
            <a:picLocks noChangeAspect="1"/>
          </p:cNvPicPr>
          <p:nvPr/>
        </p:nvPicPr>
        <p:blipFill>
          <a:blip r:embed="rId4"/>
          <a:stretch>
            <a:fillRect/>
          </a:stretch>
        </p:blipFill>
        <p:spPr>
          <a:xfrm>
            <a:off x="2888944" y="5916713"/>
            <a:ext cx="670286" cy="670286"/>
          </a:xfrm>
          <a:prstGeom prst="rect">
            <a:avLst/>
          </a:prstGeom>
        </p:spPr>
      </p:pic>
      <p:grpSp>
        <p:nvGrpSpPr>
          <p:cNvPr id="9" name="Group 8">
            <a:extLst>
              <a:ext uri="{FF2B5EF4-FFF2-40B4-BE49-F238E27FC236}">
                <a16:creationId xmlns:a16="http://schemas.microsoft.com/office/drawing/2014/main" id="{377C7EDD-7D2A-EB4B-7D91-5E94873D8ED2}"/>
              </a:ext>
            </a:extLst>
          </p:cNvPr>
          <p:cNvGrpSpPr/>
          <p:nvPr/>
        </p:nvGrpSpPr>
        <p:grpSpPr>
          <a:xfrm>
            <a:off x="4105547" y="5935999"/>
            <a:ext cx="626089" cy="670285"/>
            <a:chOff x="7925470" y="1951398"/>
            <a:chExt cx="626089" cy="670285"/>
          </a:xfrm>
        </p:grpSpPr>
        <p:pic>
          <p:nvPicPr>
            <p:cNvPr id="10" name="Picture 9">
              <a:extLst>
                <a:ext uri="{FF2B5EF4-FFF2-40B4-BE49-F238E27FC236}">
                  <a16:creationId xmlns:a16="http://schemas.microsoft.com/office/drawing/2014/main" id="{2767FE22-F940-30F6-D5EF-8C62D4F618AC}"/>
                </a:ext>
              </a:extLst>
            </p:cNvPr>
            <p:cNvPicPr>
              <a:picLocks noChangeAspect="1"/>
            </p:cNvPicPr>
            <p:nvPr/>
          </p:nvPicPr>
          <p:blipFill>
            <a:blip r:embed="rId5"/>
            <a:stretch>
              <a:fillRect/>
            </a:stretch>
          </p:blipFill>
          <p:spPr>
            <a:xfrm>
              <a:off x="7945805" y="1951398"/>
              <a:ext cx="585421" cy="670285"/>
            </a:xfrm>
            <a:prstGeom prst="rect">
              <a:avLst/>
            </a:prstGeom>
          </p:spPr>
        </p:pic>
        <p:sp>
          <p:nvSpPr>
            <p:cNvPr id="11" name="TextBox 10">
              <a:extLst>
                <a:ext uri="{FF2B5EF4-FFF2-40B4-BE49-F238E27FC236}">
                  <a16:creationId xmlns:a16="http://schemas.microsoft.com/office/drawing/2014/main" id="{CB051C9F-D19B-88FE-178A-47C29980252F}"/>
                </a:ext>
              </a:extLst>
            </p:cNvPr>
            <p:cNvSpPr txBox="1"/>
            <p:nvPr/>
          </p:nvSpPr>
          <p:spPr>
            <a:xfrm>
              <a:off x="7925470" y="2044303"/>
              <a:ext cx="626089" cy="369332"/>
            </a:xfrm>
            <a:prstGeom prst="rect">
              <a:avLst/>
            </a:prstGeom>
            <a:noFill/>
          </p:spPr>
          <p:txBody>
            <a:bodyPr wrap="square">
              <a:spAutoFit/>
            </a:bodyPr>
            <a:lstStyle/>
            <a:p>
              <a:r>
                <a:rPr lang="en-US" altLang="zh-CN" dirty="0" err="1">
                  <a:latin typeface="Calibri" panose="020F0502020204030204" pitchFamily="34" charset="0"/>
                  <a:ea typeface="Calibri" panose="020F0502020204030204" pitchFamily="34" charset="0"/>
                  <a:cs typeface="Calibri" panose="020F0502020204030204" pitchFamily="34" charset="0"/>
                </a:rPr>
                <a:t>Disp</a:t>
              </a:r>
              <a:endParaRPr lang="zh-CN" altLang="en-US" dirty="0">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A0F5271E-CFB9-764E-5FB2-103798473DE7}"/>
              </a:ext>
            </a:extLst>
          </p:cNvPr>
          <p:cNvGrpSpPr/>
          <p:nvPr/>
        </p:nvGrpSpPr>
        <p:grpSpPr>
          <a:xfrm>
            <a:off x="6514893" y="5876668"/>
            <a:ext cx="577492" cy="816268"/>
            <a:chOff x="7796234" y="1108589"/>
            <a:chExt cx="577492" cy="816268"/>
          </a:xfrm>
        </p:grpSpPr>
        <p:pic>
          <p:nvPicPr>
            <p:cNvPr id="13" name="Picture 12">
              <a:extLst>
                <a:ext uri="{FF2B5EF4-FFF2-40B4-BE49-F238E27FC236}">
                  <a16:creationId xmlns:a16="http://schemas.microsoft.com/office/drawing/2014/main" id="{CBC88D87-A3BB-2C01-BECF-D5018DDCA61F}"/>
                </a:ext>
              </a:extLst>
            </p:cNvPr>
            <p:cNvPicPr>
              <a:picLocks noChangeAspect="1"/>
            </p:cNvPicPr>
            <p:nvPr/>
          </p:nvPicPr>
          <p:blipFill>
            <a:blip r:embed="rId6"/>
            <a:stretch>
              <a:fillRect/>
            </a:stretch>
          </p:blipFill>
          <p:spPr>
            <a:xfrm>
              <a:off x="7796234" y="1108589"/>
              <a:ext cx="556434" cy="556434"/>
            </a:xfrm>
            <a:prstGeom prst="rect">
              <a:avLst/>
            </a:prstGeom>
          </p:spPr>
        </p:pic>
        <p:sp>
          <p:nvSpPr>
            <p:cNvPr id="14" name="TextBox 13">
              <a:extLst>
                <a:ext uri="{FF2B5EF4-FFF2-40B4-BE49-F238E27FC236}">
                  <a16:creationId xmlns:a16="http://schemas.microsoft.com/office/drawing/2014/main" id="{AA96BE5E-A7AB-D5A6-DCC2-630D7F2F3677}"/>
                </a:ext>
              </a:extLst>
            </p:cNvPr>
            <p:cNvSpPr txBox="1"/>
            <p:nvPr/>
          </p:nvSpPr>
          <p:spPr>
            <a:xfrm>
              <a:off x="7817292" y="1555525"/>
              <a:ext cx="556434" cy="369332"/>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NIC</a:t>
              </a:r>
              <a:endParaRPr lang="zh-CN" altLang="en-US"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FB860A9D-75F2-887D-774E-AB69B54C5E4D}"/>
              </a:ext>
            </a:extLst>
          </p:cNvPr>
          <p:cNvPicPr>
            <a:picLocks noChangeAspect="1"/>
          </p:cNvPicPr>
          <p:nvPr/>
        </p:nvPicPr>
        <p:blipFill>
          <a:blip r:embed="rId7"/>
          <a:stretch>
            <a:fillRect/>
          </a:stretch>
        </p:blipFill>
        <p:spPr>
          <a:xfrm>
            <a:off x="8884941" y="3116453"/>
            <a:ext cx="1002009" cy="1002009"/>
          </a:xfrm>
          <a:prstGeom prst="rect">
            <a:avLst/>
          </a:prstGeom>
        </p:spPr>
      </p:pic>
      <p:sp>
        <p:nvSpPr>
          <p:cNvPr id="15" name="TextBox 14">
            <a:extLst>
              <a:ext uri="{FF2B5EF4-FFF2-40B4-BE49-F238E27FC236}">
                <a16:creationId xmlns:a16="http://schemas.microsoft.com/office/drawing/2014/main" id="{A6AF7438-96C3-1F92-4814-10F2B0ED6457}"/>
              </a:ext>
            </a:extLst>
          </p:cNvPr>
          <p:cNvSpPr txBox="1"/>
          <p:nvPr/>
        </p:nvSpPr>
        <p:spPr>
          <a:xfrm>
            <a:off x="8387765" y="4329316"/>
            <a:ext cx="2140535" cy="5059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20000"/>
              </a:lnSpc>
            </a:pPr>
            <a:r>
              <a:rPr lang="en-US" altLang="zh-CN" sz="2400" b="1" dirty="0">
                <a:latin typeface="Calibri" panose="020F0502020204030204" pitchFamily="34" charset="0"/>
                <a:ea typeface="Calibri" panose="020F0502020204030204" pitchFamily="34" charset="0"/>
                <a:cs typeface="Calibri" panose="020F0502020204030204" pitchFamily="34" charset="0"/>
              </a:rPr>
              <a:t>What’s wrong?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8269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F2BD4-86FF-B624-E88B-CEE668359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EECE7-4FBF-745F-0470-265F7B23BB46}"/>
              </a:ext>
            </a:extLst>
          </p:cNvPr>
          <p:cNvSpPr>
            <a:spLocks noGrp="1"/>
          </p:cNvSpPr>
          <p:nvPr>
            <p:ph type="title"/>
          </p:nvPr>
        </p:nvSpPr>
        <p:spPr/>
        <p:txBody>
          <a:bodyPr/>
          <a:lstStyle/>
          <a:p>
            <a:r>
              <a:rPr lang="en-US" dirty="0"/>
              <a:t>Our Contributions</a:t>
            </a:r>
          </a:p>
        </p:txBody>
      </p:sp>
      <p:sp>
        <p:nvSpPr>
          <p:cNvPr id="3" name="Content Placeholder 2">
            <a:extLst>
              <a:ext uri="{FF2B5EF4-FFF2-40B4-BE49-F238E27FC236}">
                <a16:creationId xmlns:a16="http://schemas.microsoft.com/office/drawing/2014/main" id="{972C9F0E-75DF-5E0D-AA82-6F14AA95EB54}"/>
              </a:ext>
            </a:extLst>
          </p:cNvPr>
          <p:cNvSpPr>
            <a:spLocks noGrp="1"/>
          </p:cNvSpPr>
          <p:nvPr>
            <p:ph idx="1"/>
          </p:nvPr>
        </p:nvSpPr>
        <p:spPr>
          <a:xfrm>
            <a:off x="355002" y="1360278"/>
            <a:ext cx="11456894" cy="5355818"/>
          </a:xfrm>
        </p:spPr>
        <p:txBody>
          <a:bodyPr/>
          <a:lstStyle/>
          <a:p>
            <a:r>
              <a:rPr lang="en-US" dirty="0"/>
              <a:t>Revealing the </a:t>
            </a:r>
            <a:r>
              <a:rPr lang="en-US" b="1" dirty="0"/>
              <a:t>cause of undesirable emulator performance</a:t>
            </a:r>
          </a:p>
          <a:p>
            <a:pPr lvl="1"/>
            <a:r>
              <a:rPr lang="en-US" dirty="0"/>
              <a:t>memory architecture discrepancy between mobile and PC/server hardware</a:t>
            </a:r>
          </a:p>
          <a:p>
            <a:r>
              <a:rPr lang="en-US" dirty="0"/>
              <a:t>I</a:t>
            </a:r>
            <a:r>
              <a:rPr lang="en-US" altLang="zh-CN" dirty="0"/>
              <a:t>n-depth</a:t>
            </a:r>
            <a:r>
              <a:rPr lang="en-US" dirty="0"/>
              <a:t> </a:t>
            </a:r>
            <a:r>
              <a:rPr lang="en-US" b="1" dirty="0"/>
              <a:t>understanding of mobile shared memory</a:t>
            </a:r>
            <a:r>
              <a:rPr lang="en-US" dirty="0"/>
              <a:t> and its role in virtualization</a:t>
            </a:r>
          </a:p>
          <a:p>
            <a:r>
              <a:rPr lang="en-US" dirty="0"/>
              <a:t>Design and implementation of an </a:t>
            </a:r>
            <a:r>
              <a:rPr lang="en-US" b="1" dirty="0"/>
              <a:t>efficient virtual SoC </a:t>
            </a:r>
            <a:r>
              <a:rPr lang="en-US" dirty="0"/>
              <a:t>on heterogeneous PC/server hardware</a:t>
            </a:r>
          </a:p>
          <a:p>
            <a:r>
              <a:rPr lang="en-US" dirty="0"/>
              <a:t>1.8</a:t>
            </a:r>
            <a:r>
              <a:rPr lang="en-US" altLang="zh-CN" dirty="0"/>
              <a:t>× - 9.0×</a:t>
            </a:r>
            <a:r>
              <a:rPr lang="en-US" dirty="0"/>
              <a:t> </a:t>
            </a:r>
            <a:r>
              <a:rPr lang="en-US" b="1" dirty="0"/>
              <a:t>performance improvements</a:t>
            </a:r>
            <a:r>
              <a:rPr lang="en-US" dirty="0"/>
              <a:t> on emerging mobile apps</a:t>
            </a:r>
          </a:p>
          <a:p>
            <a:endParaRPr lang="en-US" dirty="0"/>
          </a:p>
          <a:p>
            <a:r>
              <a:rPr lang="en-US" dirty="0"/>
              <a:t>Adoption by             HUAWEI </a:t>
            </a:r>
            <a:r>
              <a:rPr lang="en-US" dirty="0" err="1"/>
              <a:t>DevEco</a:t>
            </a:r>
            <a:r>
              <a:rPr lang="en-US" dirty="0"/>
              <a:t> Studio</a:t>
            </a:r>
          </a:p>
          <a:p>
            <a:r>
              <a:rPr lang="en-US" dirty="0"/>
              <a:t>Artifact available at: </a:t>
            </a:r>
            <a:r>
              <a:rPr lang="en-US" dirty="0">
                <a:hlinkClick r:id="rId3"/>
              </a:rPr>
              <a:t>https://github.com/virtualsoc/vsoc</a:t>
            </a:r>
            <a:endParaRPr lang="en-US" dirty="0"/>
          </a:p>
        </p:txBody>
      </p:sp>
      <p:pic>
        <p:nvPicPr>
          <p:cNvPr id="4" name="object 4">
            <a:extLst>
              <a:ext uri="{FF2B5EF4-FFF2-40B4-BE49-F238E27FC236}">
                <a16:creationId xmlns:a16="http://schemas.microsoft.com/office/drawing/2014/main" id="{FEEA7AD7-7E72-5E5E-55DA-D184AF175691}"/>
              </a:ext>
            </a:extLst>
          </p:cNvPr>
          <p:cNvPicPr/>
          <p:nvPr/>
        </p:nvPicPr>
        <p:blipFill>
          <a:blip r:embed="rId4" cstate="print"/>
          <a:stretch>
            <a:fillRect/>
          </a:stretch>
        </p:blipFill>
        <p:spPr>
          <a:xfrm>
            <a:off x="8839200" y="304800"/>
            <a:ext cx="967740" cy="963167"/>
          </a:xfrm>
          <a:prstGeom prst="rect">
            <a:avLst/>
          </a:prstGeom>
        </p:spPr>
      </p:pic>
      <p:pic>
        <p:nvPicPr>
          <p:cNvPr id="5" name="object 5">
            <a:extLst>
              <a:ext uri="{FF2B5EF4-FFF2-40B4-BE49-F238E27FC236}">
                <a16:creationId xmlns:a16="http://schemas.microsoft.com/office/drawing/2014/main" id="{6F7F9AA3-2B1F-2A64-4F5E-B1390F79114E}"/>
              </a:ext>
            </a:extLst>
          </p:cNvPr>
          <p:cNvPicPr/>
          <p:nvPr/>
        </p:nvPicPr>
        <p:blipFill>
          <a:blip r:embed="rId5" cstate="print"/>
          <a:stretch>
            <a:fillRect/>
          </a:stretch>
        </p:blipFill>
        <p:spPr>
          <a:xfrm>
            <a:off x="9895332" y="304800"/>
            <a:ext cx="969263" cy="963167"/>
          </a:xfrm>
          <a:prstGeom prst="rect">
            <a:avLst/>
          </a:prstGeom>
        </p:spPr>
      </p:pic>
      <p:pic>
        <p:nvPicPr>
          <p:cNvPr id="6" name="object 6">
            <a:extLst>
              <a:ext uri="{FF2B5EF4-FFF2-40B4-BE49-F238E27FC236}">
                <a16:creationId xmlns:a16="http://schemas.microsoft.com/office/drawing/2014/main" id="{6A73C17B-2C36-0326-16CE-4ADEF4370491}"/>
              </a:ext>
            </a:extLst>
          </p:cNvPr>
          <p:cNvPicPr/>
          <p:nvPr/>
        </p:nvPicPr>
        <p:blipFill>
          <a:blip r:embed="rId6" cstate="print"/>
          <a:stretch>
            <a:fillRect/>
          </a:stretch>
        </p:blipFill>
        <p:spPr>
          <a:xfrm>
            <a:off x="10952987" y="302289"/>
            <a:ext cx="969263" cy="963167"/>
          </a:xfrm>
          <a:prstGeom prst="rect">
            <a:avLst/>
          </a:prstGeom>
        </p:spPr>
      </p:pic>
      <p:sp>
        <p:nvSpPr>
          <p:cNvPr id="7" name="Slide Number Placeholder 6">
            <a:extLst>
              <a:ext uri="{FF2B5EF4-FFF2-40B4-BE49-F238E27FC236}">
                <a16:creationId xmlns:a16="http://schemas.microsoft.com/office/drawing/2014/main" id="{4EC13848-EB98-9DE1-EC78-E66B69FEF708}"/>
              </a:ext>
            </a:extLst>
          </p:cNvPr>
          <p:cNvSpPr>
            <a:spLocks noGrp="1"/>
          </p:cNvSpPr>
          <p:nvPr>
            <p:ph type="sldNum" sz="quarter" idx="12"/>
          </p:nvPr>
        </p:nvSpPr>
        <p:spPr/>
        <p:txBody>
          <a:bodyPr/>
          <a:lstStyle/>
          <a:p>
            <a:fld id="{F41F4269-D139-4578-AC59-C34B7105CC79}" type="slidenum">
              <a:rPr lang="en-US" smtClean="0"/>
              <a:t>6</a:t>
            </a:fld>
            <a:endParaRPr lang="en-US" dirty="0"/>
          </a:p>
        </p:txBody>
      </p:sp>
      <p:pic>
        <p:nvPicPr>
          <p:cNvPr id="2052" name="Picture 4">
            <a:extLst>
              <a:ext uri="{FF2B5EF4-FFF2-40B4-BE49-F238E27FC236}">
                <a16:creationId xmlns:a16="http://schemas.microsoft.com/office/drawing/2014/main" id="{16FCB57A-98B9-60F6-6487-F97DC12EF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8754" b="8156"/>
          <a:stretch/>
        </p:blipFill>
        <p:spPr bwMode="auto">
          <a:xfrm>
            <a:off x="2711230" y="4993965"/>
            <a:ext cx="700186" cy="559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BC02F45-A9D6-61AA-FCDC-EC53647CDABB}"/>
              </a:ext>
            </a:extLst>
          </p:cNvPr>
          <p:cNvPicPr>
            <a:picLocks noChangeAspect="1"/>
          </p:cNvPicPr>
          <p:nvPr/>
        </p:nvPicPr>
        <p:blipFill>
          <a:blip r:embed="rId8"/>
          <a:stretch>
            <a:fillRect/>
          </a:stretch>
        </p:blipFill>
        <p:spPr>
          <a:xfrm>
            <a:off x="8974726" y="4659741"/>
            <a:ext cx="2111904" cy="2111904"/>
          </a:xfrm>
          <a:prstGeom prst="rect">
            <a:avLst/>
          </a:prstGeom>
        </p:spPr>
      </p:pic>
    </p:spTree>
    <p:extLst>
      <p:ext uri="{BB962C8B-B14F-4D97-AF65-F5344CB8AC3E}">
        <p14:creationId xmlns:p14="http://schemas.microsoft.com/office/powerpoint/2010/main" val="872597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BB02-8094-0E81-109A-3791919C7257}"/>
              </a:ext>
            </a:extLst>
          </p:cNvPr>
          <p:cNvSpPr>
            <a:spLocks noGrp="1"/>
          </p:cNvSpPr>
          <p:nvPr>
            <p:ph type="title"/>
          </p:nvPr>
        </p:nvSpPr>
        <p:spPr/>
        <p:txBody>
          <a:bodyPr/>
          <a:lstStyle/>
          <a:p>
            <a:r>
              <a:rPr lang="en-US" dirty="0"/>
              <a:t>Memory Architecture of Mobile Devices</a:t>
            </a:r>
          </a:p>
        </p:txBody>
      </p:sp>
      <p:sp>
        <p:nvSpPr>
          <p:cNvPr id="3" name="Content Placeholder 2">
            <a:extLst>
              <a:ext uri="{FF2B5EF4-FFF2-40B4-BE49-F238E27FC236}">
                <a16:creationId xmlns:a16="http://schemas.microsoft.com/office/drawing/2014/main" id="{117BD5D7-86F4-398A-F2B4-B43854EE3BD5}"/>
              </a:ext>
            </a:extLst>
          </p:cNvPr>
          <p:cNvSpPr>
            <a:spLocks noGrp="1"/>
          </p:cNvSpPr>
          <p:nvPr>
            <p:ph idx="1"/>
          </p:nvPr>
        </p:nvSpPr>
        <p:spPr/>
        <p:txBody>
          <a:bodyPr/>
          <a:lstStyle/>
          <a:p>
            <a:r>
              <a:rPr lang="en-US" b="1" dirty="0"/>
              <a:t>Unified</a:t>
            </a:r>
            <a:r>
              <a:rPr lang="en-US" dirty="0"/>
              <a:t>: mobile devices are built into one system-on-chip (SoC)</a:t>
            </a:r>
          </a:p>
          <a:p>
            <a:r>
              <a:rPr lang="en-US" dirty="0"/>
              <a:t>Devices physically share memory</a:t>
            </a:r>
          </a:p>
          <a:p>
            <a:endParaRPr lang="en-US" dirty="0"/>
          </a:p>
        </p:txBody>
      </p:sp>
      <p:sp>
        <p:nvSpPr>
          <p:cNvPr id="19" name="Slide Number Placeholder 18">
            <a:extLst>
              <a:ext uri="{FF2B5EF4-FFF2-40B4-BE49-F238E27FC236}">
                <a16:creationId xmlns:a16="http://schemas.microsoft.com/office/drawing/2014/main" id="{617C0ABE-2885-3311-12AA-81056FA7D953}"/>
              </a:ext>
            </a:extLst>
          </p:cNvPr>
          <p:cNvSpPr>
            <a:spLocks noGrp="1"/>
          </p:cNvSpPr>
          <p:nvPr>
            <p:ph type="sldNum" sz="quarter" idx="12"/>
          </p:nvPr>
        </p:nvSpPr>
        <p:spPr/>
        <p:txBody>
          <a:bodyPr/>
          <a:lstStyle/>
          <a:p>
            <a:fld id="{F41F4269-D139-4578-AC59-C34B7105CC79}" type="slidenum">
              <a:rPr lang="en-US" smtClean="0"/>
              <a:t>7</a:t>
            </a:fld>
            <a:endParaRPr lang="en-US" dirty="0"/>
          </a:p>
        </p:txBody>
      </p:sp>
      <p:cxnSp>
        <p:nvCxnSpPr>
          <p:cNvPr id="20" name="Straight Connector 19">
            <a:extLst>
              <a:ext uri="{FF2B5EF4-FFF2-40B4-BE49-F238E27FC236}">
                <a16:creationId xmlns:a16="http://schemas.microsoft.com/office/drawing/2014/main" id="{D4CA96D5-BCE9-8E4D-6057-04BA196ECDAB}"/>
              </a:ext>
            </a:extLst>
          </p:cNvPr>
          <p:cNvCxnSpPr>
            <a:cxnSpLocks/>
            <a:stCxn id="30" idx="2"/>
          </p:cNvCxnSpPr>
          <p:nvPr/>
        </p:nvCxnSpPr>
        <p:spPr bwMode="auto">
          <a:xfrm>
            <a:off x="3012141" y="3465614"/>
            <a:ext cx="4848" cy="2321364"/>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99C1E567-F7D6-0017-23E4-39679E876C0B}"/>
              </a:ext>
            </a:extLst>
          </p:cNvPr>
          <p:cNvCxnSpPr>
            <a:cxnSpLocks/>
          </p:cNvCxnSpPr>
          <p:nvPr/>
        </p:nvCxnSpPr>
        <p:spPr bwMode="auto">
          <a:xfrm>
            <a:off x="3034039" y="3892740"/>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2" name="Rectangle: Rounded Corners 21">
            <a:extLst>
              <a:ext uri="{FF2B5EF4-FFF2-40B4-BE49-F238E27FC236}">
                <a16:creationId xmlns:a16="http://schemas.microsoft.com/office/drawing/2014/main" id="{D297FBEF-BFAB-FC7A-6118-1DB5EEF18F83}"/>
              </a:ext>
            </a:extLst>
          </p:cNvPr>
          <p:cNvSpPr/>
          <p:nvPr/>
        </p:nvSpPr>
        <p:spPr bwMode="auto">
          <a:xfrm>
            <a:off x="3394817" y="3670776"/>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23" name="Straight Connector 22">
            <a:extLst>
              <a:ext uri="{FF2B5EF4-FFF2-40B4-BE49-F238E27FC236}">
                <a16:creationId xmlns:a16="http://schemas.microsoft.com/office/drawing/2014/main" id="{3CA00535-355C-BDCF-A789-748268A5C93C}"/>
              </a:ext>
            </a:extLst>
          </p:cNvPr>
          <p:cNvCxnSpPr>
            <a:cxnSpLocks/>
          </p:cNvCxnSpPr>
          <p:nvPr/>
        </p:nvCxnSpPr>
        <p:spPr bwMode="auto">
          <a:xfrm>
            <a:off x="2554111" y="5354398"/>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4" name="Rectangle: Rounded Corners 23">
            <a:extLst>
              <a:ext uri="{FF2B5EF4-FFF2-40B4-BE49-F238E27FC236}">
                <a16:creationId xmlns:a16="http://schemas.microsoft.com/office/drawing/2014/main" id="{0FCF151B-17E4-A0E4-A1C5-3F3933E287EF}"/>
              </a:ext>
            </a:extLst>
          </p:cNvPr>
          <p:cNvSpPr/>
          <p:nvPr/>
        </p:nvSpPr>
        <p:spPr bwMode="auto">
          <a:xfrm>
            <a:off x="1796023" y="5133674"/>
            <a:ext cx="86605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ISP</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25" name="Straight Connector 24">
            <a:extLst>
              <a:ext uri="{FF2B5EF4-FFF2-40B4-BE49-F238E27FC236}">
                <a16:creationId xmlns:a16="http://schemas.microsoft.com/office/drawing/2014/main" id="{4E4F79CF-5075-2D7D-0BE0-E979000BE1B3}"/>
              </a:ext>
            </a:extLst>
          </p:cNvPr>
          <p:cNvCxnSpPr>
            <a:cxnSpLocks/>
          </p:cNvCxnSpPr>
          <p:nvPr/>
        </p:nvCxnSpPr>
        <p:spPr bwMode="auto">
          <a:xfrm>
            <a:off x="3016989" y="5186335"/>
            <a:ext cx="496979"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6" name="Rectangle: Rounded Corners 25">
            <a:extLst>
              <a:ext uri="{FF2B5EF4-FFF2-40B4-BE49-F238E27FC236}">
                <a16:creationId xmlns:a16="http://schemas.microsoft.com/office/drawing/2014/main" id="{DE45624C-10B7-98F0-06D9-B41DE89BDAF5}"/>
              </a:ext>
            </a:extLst>
          </p:cNvPr>
          <p:cNvSpPr/>
          <p:nvPr/>
        </p:nvSpPr>
        <p:spPr bwMode="auto">
          <a:xfrm>
            <a:off x="3389906" y="4941572"/>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27" name="Straight Connector 26">
            <a:extLst>
              <a:ext uri="{FF2B5EF4-FFF2-40B4-BE49-F238E27FC236}">
                <a16:creationId xmlns:a16="http://schemas.microsoft.com/office/drawing/2014/main" id="{052D92E1-6A15-62D2-4AD9-D6A2379AFF51}"/>
              </a:ext>
            </a:extLst>
          </p:cNvPr>
          <p:cNvCxnSpPr>
            <a:cxnSpLocks/>
          </p:cNvCxnSpPr>
          <p:nvPr/>
        </p:nvCxnSpPr>
        <p:spPr bwMode="auto">
          <a:xfrm>
            <a:off x="2563019" y="4086474"/>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8" name="Rectangle: Rounded Corners 27">
            <a:extLst>
              <a:ext uri="{FF2B5EF4-FFF2-40B4-BE49-F238E27FC236}">
                <a16:creationId xmlns:a16="http://schemas.microsoft.com/office/drawing/2014/main" id="{11105783-9D5C-9965-C1E5-F60E7494CB1A}"/>
              </a:ext>
            </a:extLst>
          </p:cNvPr>
          <p:cNvSpPr/>
          <p:nvPr/>
        </p:nvSpPr>
        <p:spPr bwMode="auto">
          <a:xfrm>
            <a:off x="1796023" y="3892660"/>
            <a:ext cx="866056"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29" name="Rectangle 28">
            <a:extLst>
              <a:ext uri="{FF2B5EF4-FFF2-40B4-BE49-F238E27FC236}">
                <a16:creationId xmlns:a16="http://schemas.microsoft.com/office/drawing/2014/main" id="{35D8FB77-1567-AC5F-53C8-76609CA47C2F}"/>
              </a:ext>
            </a:extLst>
          </p:cNvPr>
          <p:cNvSpPr/>
          <p:nvPr/>
        </p:nvSpPr>
        <p:spPr bwMode="auto">
          <a:xfrm>
            <a:off x="2092106" y="4495245"/>
            <a:ext cx="1831950" cy="358120"/>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r>
              <a:rPr lang="en-US" altLang="zh-CN" sz="2000" dirty="0">
                <a:latin typeface="微软雅黑" panose="020B0503020204020204" pitchFamily="34" charset="-122"/>
                <a:ea typeface="微软雅黑" panose="020B0503020204020204" pitchFamily="34" charset="-122"/>
                <a:cs typeface="Calibri" panose="020F0502020204030204" pitchFamily="34" charset="0"/>
              </a:rPr>
              <a:t>interconnect</a:t>
            </a:r>
            <a:endParaRPr lang="zh-CN" altLang="en-US" sz="20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30" name="Rectangle: Rounded Corners 29">
            <a:extLst>
              <a:ext uri="{FF2B5EF4-FFF2-40B4-BE49-F238E27FC236}">
                <a16:creationId xmlns:a16="http://schemas.microsoft.com/office/drawing/2014/main" id="{74CF6BCF-7CC0-02D7-29B0-DA7669F3A5B5}"/>
              </a:ext>
            </a:extLst>
          </p:cNvPr>
          <p:cNvSpPr/>
          <p:nvPr/>
        </p:nvSpPr>
        <p:spPr bwMode="auto">
          <a:xfrm>
            <a:off x="1570616" y="2710930"/>
            <a:ext cx="2883049" cy="75468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Shared memory</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31" name="Rectangle 30">
            <a:extLst>
              <a:ext uri="{FF2B5EF4-FFF2-40B4-BE49-F238E27FC236}">
                <a16:creationId xmlns:a16="http://schemas.microsoft.com/office/drawing/2014/main" id="{4C45B94F-9595-D25B-E567-60963F38530B}"/>
              </a:ext>
            </a:extLst>
          </p:cNvPr>
          <p:cNvSpPr/>
          <p:nvPr/>
        </p:nvSpPr>
        <p:spPr bwMode="auto">
          <a:xfrm>
            <a:off x="2627474" y="5685360"/>
            <a:ext cx="779030" cy="358121"/>
          </a:xfrm>
          <a:prstGeom prst="rect">
            <a:avLst/>
          </a:prstGeom>
          <a:noFill/>
          <a:ln w="3175" algn="ctr">
            <a:noFill/>
            <a:miter lim="800000"/>
            <a:headEnd/>
            <a:tailEnd/>
          </a:ln>
          <a:effectLst/>
        </p:spPr>
        <p:txBody>
          <a:bodyPr lIns="91446" tIns="91446" rIns="91446" bIns="91446" rtlCol="0" anchor="ctr"/>
          <a:lstStyle/>
          <a:p>
            <a:pPr algn="ctr"/>
            <a:r>
              <a:rPr lang="en-US" altLang="zh-CN" sz="3200" b="1" dirty="0">
                <a:latin typeface="微软雅黑" panose="020B0503020204020204" pitchFamily="34" charset="-122"/>
                <a:ea typeface="微软雅黑" panose="020B0503020204020204" pitchFamily="34" charset="-122"/>
                <a:cs typeface="Calibri" panose="020F0502020204030204" pitchFamily="34" charset="0"/>
              </a:rPr>
              <a:t>…</a:t>
            </a:r>
            <a:endParaRPr lang="zh-CN" altLang="en-US" sz="3200" b="1" dirty="0">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65446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9C895-A46A-4EB0-921A-03F509803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1F130-EE90-C5D9-019F-B037494B35A8}"/>
              </a:ext>
            </a:extLst>
          </p:cNvPr>
          <p:cNvSpPr>
            <a:spLocks noGrp="1"/>
          </p:cNvSpPr>
          <p:nvPr>
            <p:ph type="title"/>
          </p:nvPr>
        </p:nvSpPr>
        <p:spPr/>
        <p:txBody>
          <a:bodyPr/>
          <a:lstStyle/>
          <a:p>
            <a:r>
              <a:rPr lang="en-US" dirty="0"/>
              <a:t>Memory Architecture of Mobile Devices</a:t>
            </a:r>
          </a:p>
        </p:txBody>
      </p:sp>
      <p:sp>
        <p:nvSpPr>
          <p:cNvPr id="3" name="Content Placeholder 2">
            <a:extLst>
              <a:ext uri="{FF2B5EF4-FFF2-40B4-BE49-F238E27FC236}">
                <a16:creationId xmlns:a16="http://schemas.microsoft.com/office/drawing/2014/main" id="{60F79209-0DED-73A6-0FEE-843ED1AC66DF}"/>
              </a:ext>
            </a:extLst>
          </p:cNvPr>
          <p:cNvSpPr>
            <a:spLocks noGrp="1"/>
          </p:cNvSpPr>
          <p:nvPr>
            <p:ph idx="1"/>
          </p:nvPr>
        </p:nvSpPr>
        <p:spPr/>
        <p:txBody>
          <a:bodyPr/>
          <a:lstStyle/>
          <a:p>
            <a:r>
              <a:rPr lang="en-US" b="1" dirty="0"/>
              <a:t>Unified</a:t>
            </a:r>
            <a:r>
              <a:rPr lang="en-US" dirty="0"/>
              <a:t>: mobile devices are built into one system-on-chip (SoC)</a:t>
            </a:r>
          </a:p>
          <a:p>
            <a:r>
              <a:rPr lang="en-US" dirty="0"/>
              <a:t>Devices physically share memory</a:t>
            </a:r>
          </a:p>
          <a:p>
            <a:endParaRPr lang="en-US" dirty="0"/>
          </a:p>
        </p:txBody>
      </p:sp>
      <p:pic>
        <p:nvPicPr>
          <p:cNvPr id="16" name="Picture 2" descr="Qualcomm Announces Snapdragon 8 Gen 1: Flagship SoC for 2022 Devices">
            <a:extLst>
              <a:ext uri="{FF2B5EF4-FFF2-40B4-BE49-F238E27FC236}">
                <a16:creationId xmlns:a16="http://schemas.microsoft.com/office/drawing/2014/main" id="{EAE767CB-0DE5-C606-2CCD-10DECC92D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987" y="2308578"/>
            <a:ext cx="3913321" cy="34367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DDF6DF6-FB04-704E-3F93-A875B4A2A2E2}"/>
              </a:ext>
            </a:extLst>
          </p:cNvPr>
          <p:cNvSpPr/>
          <p:nvPr/>
        </p:nvSpPr>
        <p:spPr bwMode="auto">
          <a:xfrm>
            <a:off x="9616739" y="2386655"/>
            <a:ext cx="938306" cy="3271388"/>
          </a:xfrm>
          <a:prstGeom prst="rect">
            <a:avLst/>
          </a:prstGeom>
          <a:noFill/>
          <a:ln w="76200" algn="ctr">
            <a:solidFill>
              <a:srgbClr val="FF0000"/>
            </a:solidFill>
            <a:miter lim="800000"/>
            <a:headEnd/>
            <a:tailEnd/>
          </a:ln>
          <a:effectLst/>
        </p:spPr>
        <p:txBody>
          <a:bodyPr lIns="91446" tIns="91446" rIns="91446" bIns="91446" rtlCol="0" anchor="ctr"/>
          <a:lstStyle/>
          <a:p>
            <a:pPr algn="ctr"/>
            <a:endParaRPr lang="en-US"/>
          </a:p>
        </p:txBody>
      </p:sp>
      <p:sp>
        <p:nvSpPr>
          <p:cNvPr id="18" name="TextBox 17">
            <a:extLst>
              <a:ext uri="{FF2B5EF4-FFF2-40B4-BE49-F238E27FC236}">
                <a16:creationId xmlns:a16="http://schemas.microsoft.com/office/drawing/2014/main" id="{B1BCBE9A-8E8C-8654-0E59-32B6C75B43AE}"/>
              </a:ext>
            </a:extLst>
          </p:cNvPr>
          <p:cNvSpPr txBox="1"/>
          <p:nvPr/>
        </p:nvSpPr>
        <p:spPr>
          <a:xfrm>
            <a:off x="6819079" y="5943214"/>
            <a:ext cx="4347279"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e.g., Qualcomm Snapdragon 8gen2 SoC</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9" name="Slide Number Placeholder 18">
            <a:extLst>
              <a:ext uri="{FF2B5EF4-FFF2-40B4-BE49-F238E27FC236}">
                <a16:creationId xmlns:a16="http://schemas.microsoft.com/office/drawing/2014/main" id="{CFBC46DE-F90A-2603-CA26-2D63A61712DC}"/>
              </a:ext>
            </a:extLst>
          </p:cNvPr>
          <p:cNvSpPr>
            <a:spLocks noGrp="1"/>
          </p:cNvSpPr>
          <p:nvPr>
            <p:ph type="sldNum" sz="quarter" idx="12"/>
          </p:nvPr>
        </p:nvSpPr>
        <p:spPr/>
        <p:txBody>
          <a:bodyPr/>
          <a:lstStyle/>
          <a:p>
            <a:fld id="{F41F4269-D139-4578-AC59-C34B7105CC79}" type="slidenum">
              <a:rPr lang="en-US" smtClean="0"/>
              <a:t>8</a:t>
            </a:fld>
            <a:endParaRPr lang="en-US" dirty="0"/>
          </a:p>
        </p:txBody>
      </p:sp>
      <p:cxnSp>
        <p:nvCxnSpPr>
          <p:cNvPr id="20" name="Straight Connector 19">
            <a:extLst>
              <a:ext uri="{FF2B5EF4-FFF2-40B4-BE49-F238E27FC236}">
                <a16:creationId xmlns:a16="http://schemas.microsoft.com/office/drawing/2014/main" id="{27F00C84-8F41-2B97-5AEB-D1F34B46CF6B}"/>
              </a:ext>
            </a:extLst>
          </p:cNvPr>
          <p:cNvCxnSpPr>
            <a:cxnSpLocks/>
            <a:stCxn id="30" idx="2"/>
          </p:cNvCxnSpPr>
          <p:nvPr/>
        </p:nvCxnSpPr>
        <p:spPr bwMode="auto">
          <a:xfrm>
            <a:off x="3012141" y="3465614"/>
            <a:ext cx="4848" cy="2321364"/>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2517E76-6F22-F25E-98D6-B4ECF2DB4B82}"/>
              </a:ext>
            </a:extLst>
          </p:cNvPr>
          <p:cNvCxnSpPr>
            <a:cxnSpLocks/>
          </p:cNvCxnSpPr>
          <p:nvPr/>
        </p:nvCxnSpPr>
        <p:spPr bwMode="auto">
          <a:xfrm>
            <a:off x="3034039" y="3892740"/>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2" name="Rectangle: Rounded Corners 21">
            <a:extLst>
              <a:ext uri="{FF2B5EF4-FFF2-40B4-BE49-F238E27FC236}">
                <a16:creationId xmlns:a16="http://schemas.microsoft.com/office/drawing/2014/main" id="{2A2CB4B0-AC58-B514-9DD5-5FEBB026269F}"/>
              </a:ext>
            </a:extLst>
          </p:cNvPr>
          <p:cNvSpPr/>
          <p:nvPr/>
        </p:nvSpPr>
        <p:spPr bwMode="auto">
          <a:xfrm>
            <a:off x="3394817" y="3670776"/>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23" name="Straight Connector 22">
            <a:extLst>
              <a:ext uri="{FF2B5EF4-FFF2-40B4-BE49-F238E27FC236}">
                <a16:creationId xmlns:a16="http://schemas.microsoft.com/office/drawing/2014/main" id="{9E0C6EC2-F480-070A-3FF4-CDC103F3C824}"/>
              </a:ext>
            </a:extLst>
          </p:cNvPr>
          <p:cNvCxnSpPr>
            <a:cxnSpLocks/>
          </p:cNvCxnSpPr>
          <p:nvPr/>
        </p:nvCxnSpPr>
        <p:spPr bwMode="auto">
          <a:xfrm>
            <a:off x="2554111" y="5354398"/>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4" name="Rectangle: Rounded Corners 23">
            <a:extLst>
              <a:ext uri="{FF2B5EF4-FFF2-40B4-BE49-F238E27FC236}">
                <a16:creationId xmlns:a16="http://schemas.microsoft.com/office/drawing/2014/main" id="{54700E32-013F-4FD7-9BA6-649763FCA340}"/>
              </a:ext>
            </a:extLst>
          </p:cNvPr>
          <p:cNvSpPr/>
          <p:nvPr/>
        </p:nvSpPr>
        <p:spPr bwMode="auto">
          <a:xfrm>
            <a:off x="1796023" y="5133674"/>
            <a:ext cx="86605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ISP</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25" name="Straight Connector 24">
            <a:extLst>
              <a:ext uri="{FF2B5EF4-FFF2-40B4-BE49-F238E27FC236}">
                <a16:creationId xmlns:a16="http://schemas.microsoft.com/office/drawing/2014/main" id="{06D3AB12-871A-D6ED-C86E-88C9ED4BE527}"/>
              </a:ext>
            </a:extLst>
          </p:cNvPr>
          <p:cNvCxnSpPr>
            <a:cxnSpLocks/>
          </p:cNvCxnSpPr>
          <p:nvPr/>
        </p:nvCxnSpPr>
        <p:spPr bwMode="auto">
          <a:xfrm>
            <a:off x="3016989" y="5186335"/>
            <a:ext cx="496979"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6" name="Rectangle: Rounded Corners 25">
            <a:extLst>
              <a:ext uri="{FF2B5EF4-FFF2-40B4-BE49-F238E27FC236}">
                <a16:creationId xmlns:a16="http://schemas.microsoft.com/office/drawing/2014/main" id="{874BC3D0-615B-580C-35B4-9316821B92DC}"/>
              </a:ext>
            </a:extLst>
          </p:cNvPr>
          <p:cNvSpPr/>
          <p:nvPr/>
        </p:nvSpPr>
        <p:spPr bwMode="auto">
          <a:xfrm>
            <a:off x="3389906" y="4941572"/>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27" name="Straight Connector 26">
            <a:extLst>
              <a:ext uri="{FF2B5EF4-FFF2-40B4-BE49-F238E27FC236}">
                <a16:creationId xmlns:a16="http://schemas.microsoft.com/office/drawing/2014/main" id="{D80633BC-AA13-0746-43A6-3DCFC51B1364}"/>
              </a:ext>
            </a:extLst>
          </p:cNvPr>
          <p:cNvCxnSpPr>
            <a:cxnSpLocks/>
          </p:cNvCxnSpPr>
          <p:nvPr/>
        </p:nvCxnSpPr>
        <p:spPr bwMode="auto">
          <a:xfrm>
            <a:off x="2563019" y="4086474"/>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8" name="Rectangle: Rounded Corners 27">
            <a:extLst>
              <a:ext uri="{FF2B5EF4-FFF2-40B4-BE49-F238E27FC236}">
                <a16:creationId xmlns:a16="http://schemas.microsoft.com/office/drawing/2014/main" id="{27C7BB41-0C4E-A465-5141-014CFF5B2697}"/>
              </a:ext>
            </a:extLst>
          </p:cNvPr>
          <p:cNvSpPr/>
          <p:nvPr/>
        </p:nvSpPr>
        <p:spPr bwMode="auto">
          <a:xfrm>
            <a:off x="1796023" y="3892660"/>
            <a:ext cx="866056"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29" name="Rectangle 28">
            <a:extLst>
              <a:ext uri="{FF2B5EF4-FFF2-40B4-BE49-F238E27FC236}">
                <a16:creationId xmlns:a16="http://schemas.microsoft.com/office/drawing/2014/main" id="{93B90489-EDD4-E7A2-7F0F-C81E7803E0E1}"/>
              </a:ext>
            </a:extLst>
          </p:cNvPr>
          <p:cNvSpPr/>
          <p:nvPr/>
        </p:nvSpPr>
        <p:spPr bwMode="auto">
          <a:xfrm>
            <a:off x="2092106" y="4495245"/>
            <a:ext cx="1831950" cy="358120"/>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r>
              <a:rPr lang="en-US" altLang="zh-CN" sz="2000" dirty="0">
                <a:latin typeface="微软雅黑" panose="020B0503020204020204" pitchFamily="34" charset="-122"/>
                <a:ea typeface="微软雅黑" panose="020B0503020204020204" pitchFamily="34" charset="-122"/>
                <a:cs typeface="Calibri" panose="020F0502020204030204" pitchFamily="34" charset="0"/>
              </a:rPr>
              <a:t>interconnect</a:t>
            </a:r>
            <a:endParaRPr lang="zh-CN" altLang="en-US" sz="20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30" name="Rectangle: Rounded Corners 29">
            <a:extLst>
              <a:ext uri="{FF2B5EF4-FFF2-40B4-BE49-F238E27FC236}">
                <a16:creationId xmlns:a16="http://schemas.microsoft.com/office/drawing/2014/main" id="{763A2638-DB88-13D4-860A-59049ADCB6F9}"/>
              </a:ext>
            </a:extLst>
          </p:cNvPr>
          <p:cNvSpPr/>
          <p:nvPr/>
        </p:nvSpPr>
        <p:spPr bwMode="auto">
          <a:xfrm>
            <a:off x="1570616" y="2710930"/>
            <a:ext cx="2883049" cy="75468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Shared memory</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31" name="Rectangle 30">
            <a:extLst>
              <a:ext uri="{FF2B5EF4-FFF2-40B4-BE49-F238E27FC236}">
                <a16:creationId xmlns:a16="http://schemas.microsoft.com/office/drawing/2014/main" id="{0AC00F41-09EF-D0B6-9FCB-40B6EFE6C001}"/>
              </a:ext>
            </a:extLst>
          </p:cNvPr>
          <p:cNvSpPr/>
          <p:nvPr/>
        </p:nvSpPr>
        <p:spPr bwMode="auto">
          <a:xfrm>
            <a:off x="2627474" y="5685360"/>
            <a:ext cx="779030" cy="358121"/>
          </a:xfrm>
          <a:prstGeom prst="rect">
            <a:avLst/>
          </a:prstGeom>
          <a:noFill/>
          <a:ln w="3175" algn="ctr">
            <a:noFill/>
            <a:miter lim="800000"/>
            <a:headEnd/>
            <a:tailEnd/>
          </a:ln>
          <a:effectLst/>
        </p:spPr>
        <p:txBody>
          <a:bodyPr lIns="91446" tIns="91446" rIns="91446" bIns="91446" rtlCol="0" anchor="ctr"/>
          <a:lstStyle/>
          <a:p>
            <a:pPr algn="ctr"/>
            <a:r>
              <a:rPr lang="en-US" altLang="zh-CN" sz="3200" b="1" dirty="0">
                <a:latin typeface="微软雅黑" panose="020B0503020204020204" pitchFamily="34" charset="-122"/>
                <a:ea typeface="微软雅黑" panose="020B0503020204020204" pitchFamily="34" charset="-122"/>
                <a:cs typeface="Calibri" panose="020F0502020204030204" pitchFamily="34" charset="0"/>
              </a:rPr>
              <a:t>…</a:t>
            </a:r>
            <a:endParaRPr lang="zh-CN" altLang="en-US" sz="3200" b="1" dirty="0">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431141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E96B-EABF-6E1B-BA87-7F1A3E247510}"/>
              </a:ext>
            </a:extLst>
          </p:cNvPr>
          <p:cNvSpPr>
            <a:spLocks noGrp="1"/>
          </p:cNvSpPr>
          <p:nvPr>
            <p:ph type="title"/>
          </p:nvPr>
        </p:nvSpPr>
        <p:spPr/>
        <p:txBody>
          <a:bodyPr/>
          <a:lstStyle/>
          <a:p>
            <a:r>
              <a:rPr lang="en-US" dirty="0"/>
              <a:t>Mobile/Desktop Memory Architecture Discrepancy</a:t>
            </a:r>
          </a:p>
        </p:txBody>
      </p:sp>
      <p:sp>
        <p:nvSpPr>
          <p:cNvPr id="3" name="Content Placeholder 2">
            <a:extLst>
              <a:ext uri="{FF2B5EF4-FFF2-40B4-BE49-F238E27FC236}">
                <a16:creationId xmlns:a16="http://schemas.microsoft.com/office/drawing/2014/main" id="{5B9846CC-313B-1B9A-8B2D-D43818B23780}"/>
              </a:ext>
            </a:extLst>
          </p:cNvPr>
          <p:cNvSpPr>
            <a:spLocks noGrp="1"/>
          </p:cNvSpPr>
          <p:nvPr>
            <p:ph sz="half" idx="1"/>
          </p:nvPr>
        </p:nvSpPr>
        <p:spPr>
          <a:xfrm>
            <a:off x="355002" y="1352631"/>
            <a:ext cx="4927590" cy="5368844"/>
          </a:xfrm>
        </p:spPr>
        <p:txBody>
          <a:bodyPr/>
          <a:lstStyle/>
          <a:p>
            <a:r>
              <a:rPr lang="en-US" b="1" dirty="0"/>
              <a:t>Mobile: unified</a:t>
            </a:r>
          </a:p>
          <a:p>
            <a:r>
              <a:rPr lang="en-US" dirty="0"/>
              <a:t>Mobile devices share memory</a:t>
            </a:r>
          </a:p>
        </p:txBody>
      </p:sp>
      <p:sp>
        <p:nvSpPr>
          <p:cNvPr id="4" name="Content Placeholder 3">
            <a:extLst>
              <a:ext uri="{FF2B5EF4-FFF2-40B4-BE49-F238E27FC236}">
                <a16:creationId xmlns:a16="http://schemas.microsoft.com/office/drawing/2014/main" id="{D6243488-2216-2647-21C1-798E75E1772D}"/>
              </a:ext>
            </a:extLst>
          </p:cNvPr>
          <p:cNvSpPr>
            <a:spLocks noGrp="1"/>
          </p:cNvSpPr>
          <p:nvPr>
            <p:ph sz="half" idx="2"/>
          </p:nvPr>
        </p:nvSpPr>
        <p:spPr>
          <a:xfrm>
            <a:off x="5372100" y="1352631"/>
            <a:ext cx="6635750" cy="5368844"/>
          </a:xfrm>
        </p:spPr>
        <p:txBody>
          <a:bodyPr/>
          <a:lstStyle/>
          <a:p>
            <a:r>
              <a:rPr lang="en-US" b="1" dirty="0"/>
              <a:t>PC/server: modular</a:t>
            </a:r>
          </a:p>
          <a:p>
            <a:r>
              <a:rPr lang="en-US" dirty="0"/>
              <a:t>PC/server devices have dedicated memory</a:t>
            </a:r>
          </a:p>
        </p:txBody>
      </p:sp>
      <p:sp>
        <p:nvSpPr>
          <p:cNvPr id="5" name="Slide Number Placeholder 4">
            <a:extLst>
              <a:ext uri="{FF2B5EF4-FFF2-40B4-BE49-F238E27FC236}">
                <a16:creationId xmlns:a16="http://schemas.microsoft.com/office/drawing/2014/main" id="{C7328DCF-0F71-BF9A-0A1E-F3A7EBC6207A}"/>
              </a:ext>
            </a:extLst>
          </p:cNvPr>
          <p:cNvSpPr>
            <a:spLocks noGrp="1"/>
          </p:cNvSpPr>
          <p:nvPr>
            <p:ph type="sldNum" sz="quarter" idx="12"/>
          </p:nvPr>
        </p:nvSpPr>
        <p:spPr/>
        <p:txBody>
          <a:bodyPr/>
          <a:lstStyle/>
          <a:p>
            <a:fld id="{F41F4269-D139-4578-AC59-C34B7105CC79}" type="slidenum">
              <a:rPr lang="en-US" smtClean="0"/>
              <a:t>9</a:t>
            </a:fld>
            <a:endParaRPr lang="en-US"/>
          </a:p>
        </p:txBody>
      </p:sp>
      <p:cxnSp>
        <p:nvCxnSpPr>
          <p:cNvPr id="42" name="Straight Connector 41">
            <a:extLst>
              <a:ext uri="{FF2B5EF4-FFF2-40B4-BE49-F238E27FC236}">
                <a16:creationId xmlns:a16="http://schemas.microsoft.com/office/drawing/2014/main" id="{1789A6E8-2498-6BEB-EA97-7BFD8B56B69D}"/>
              </a:ext>
            </a:extLst>
          </p:cNvPr>
          <p:cNvCxnSpPr>
            <a:cxnSpLocks/>
            <a:stCxn id="52" idx="2"/>
          </p:cNvCxnSpPr>
          <p:nvPr/>
        </p:nvCxnSpPr>
        <p:spPr bwMode="auto">
          <a:xfrm>
            <a:off x="3087442" y="3232311"/>
            <a:ext cx="4848" cy="2321364"/>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ECF0B1AE-1958-484A-C89D-01856BBF2A07}"/>
              </a:ext>
            </a:extLst>
          </p:cNvPr>
          <p:cNvCxnSpPr>
            <a:cxnSpLocks/>
          </p:cNvCxnSpPr>
          <p:nvPr/>
        </p:nvCxnSpPr>
        <p:spPr bwMode="auto">
          <a:xfrm>
            <a:off x="3109340" y="3659437"/>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4" name="Rectangle: Rounded Corners 43">
            <a:extLst>
              <a:ext uri="{FF2B5EF4-FFF2-40B4-BE49-F238E27FC236}">
                <a16:creationId xmlns:a16="http://schemas.microsoft.com/office/drawing/2014/main" id="{B38005BB-2BDE-0E2E-DE9A-850834E12EE4}"/>
              </a:ext>
            </a:extLst>
          </p:cNvPr>
          <p:cNvSpPr/>
          <p:nvPr/>
        </p:nvSpPr>
        <p:spPr bwMode="auto">
          <a:xfrm>
            <a:off x="3470118" y="3437473"/>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45" name="Straight Connector 44">
            <a:extLst>
              <a:ext uri="{FF2B5EF4-FFF2-40B4-BE49-F238E27FC236}">
                <a16:creationId xmlns:a16="http://schemas.microsoft.com/office/drawing/2014/main" id="{FB7D8A39-3904-445E-AC89-C88060CBE32F}"/>
              </a:ext>
            </a:extLst>
          </p:cNvPr>
          <p:cNvCxnSpPr>
            <a:cxnSpLocks/>
          </p:cNvCxnSpPr>
          <p:nvPr/>
        </p:nvCxnSpPr>
        <p:spPr bwMode="auto">
          <a:xfrm>
            <a:off x="2629412" y="5121095"/>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6" name="Rectangle: Rounded Corners 45">
            <a:extLst>
              <a:ext uri="{FF2B5EF4-FFF2-40B4-BE49-F238E27FC236}">
                <a16:creationId xmlns:a16="http://schemas.microsoft.com/office/drawing/2014/main" id="{012141C4-3005-C809-C676-07ABD1CC4EAD}"/>
              </a:ext>
            </a:extLst>
          </p:cNvPr>
          <p:cNvSpPr/>
          <p:nvPr/>
        </p:nvSpPr>
        <p:spPr bwMode="auto">
          <a:xfrm>
            <a:off x="1871324" y="4900371"/>
            <a:ext cx="86605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ISP</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47" name="Straight Connector 46">
            <a:extLst>
              <a:ext uri="{FF2B5EF4-FFF2-40B4-BE49-F238E27FC236}">
                <a16:creationId xmlns:a16="http://schemas.microsoft.com/office/drawing/2014/main" id="{76CE4931-FF67-2970-D254-287D303FBAED}"/>
              </a:ext>
            </a:extLst>
          </p:cNvPr>
          <p:cNvCxnSpPr>
            <a:cxnSpLocks/>
          </p:cNvCxnSpPr>
          <p:nvPr/>
        </p:nvCxnSpPr>
        <p:spPr bwMode="auto">
          <a:xfrm>
            <a:off x="3092290" y="4953032"/>
            <a:ext cx="496979"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8" name="Rectangle: Rounded Corners 47">
            <a:extLst>
              <a:ext uri="{FF2B5EF4-FFF2-40B4-BE49-F238E27FC236}">
                <a16:creationId xmlns:a16="http://schemas.microsoft.com/office/drawing/2014/main" id="{B6AAF3D5-B701-4D94-31CE-9EDBC65B11DF}"/>
              </a:ext>
            </a:extLst>
          </p:cNvPr>
          <p:cNvSpPr/>
          <p:nvPr/>
        </p:nvSpPr>
        <p:spPr bwMode="auto">
          <a:xfrm>
            <a:off x="3465207" y="4708269"/>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cxnSp>
        <p:nvCxnSpPr>
          <p:cNvPr id="49" name="Straight Connector 48">
            <a:extLst>
              <a:ext uri="{FF2B5EF4-FFF2-40B4-BE49-F238E27FC236}">
                <a16:creationId xmlns:a16="http://schemas.microsoft.com/office/drawing/2014/main" id="{B150422E-7DE8-7465-1386-B348FEC0491B}"/>
              </a:ext>
            </a:extLst>
          </p:cNvPr>
          <p:cNvCxnSpPr>
            <a:cxnSpLocks/>
          </p:cNvCxnSpPr>
          <p:nvPr/>
        </p:nvCxnSpPr>
        <p:spPr bwMode="auto">
          <a:xfrm>
            <a:off x="2638320" y="3853171"/>
            <a:ext cx="45397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50" name="Rectangle: Rounded Corners 49">
            <a:extLst>
              <a:ext uri="{FF2B5EF4-FFF2-40B4-BE49-F238E27FC236}">
                <a16:creationId xmlns:a16="http://schemas.microsoft.com/office/drawing/2014/main" id="{E4500E08-466E-D355-7050-45DABC565157}"/>
              </a:ext>
            </a:extLst>
          </p:cNvPr>
          <p:cNvSpPr/>
          <p:nvPr/>
        </p:nvSpPr>
        <p:spPr bwMode="auto">
          <a:xfrm>
            <a:off x="1871324" y="3659357"/>
            <a:ext cx="866056"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51" name="Rectangle 50">
            <a:extLst>
              <a:ext uri="{FF2B5EF4-FFF2-40B4-BE49-F238E27FC236}">
                <a16:creationId xmlns:a16="http://schemas.microsoft.com/office/drawing/2014/main" id="{CB410090-E661-701E-F7E2-A054B3F7A950}"/>
              </a:ext>
            </a:extLst>
          </p:cNvPr>
          <p:cNvSpPr/>
          <p:nvPr/>
        </p:nvSpPr>
        <p:spPr bwMode="auto">
          <a:xfrm>
            <a:off x="2167407" y="4261942"/>
            <a:ext cx="1831950" cy="358120"/>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r>
              <a:rPr lang="en-US" altLang="zh-CN" sz="2000" dirty="0">
                <a:latin typeface="微软雅黑" panose="020B0503020204020204" pitchFamily="34" charset="-122"/>
                <a:ea typeface="微软雅黑" panose="020B0503020204020204" pitchFamily="34" charset="-122"/>
                <a:cs typeface="Calibri" panose="020F0502020204030204" pitchFamily="34" charset="0"/>
              </a:rPr>
              <a:t>interconnect</a:t>
            </a:r>
            <a:endParaRPr lang="zh-CN" altLang="en-US" sz="20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52" name="Rectangle: Rounded Corners 51">
            <a:extLst>
              <a:ext uri="{FF2B5EF4-FFF2-40B4-BE49-F238E27FC236}">
                <a16:creationId xmlns:a16="http://schemas.microsoft.com/office/drawing/2014/main" id="{7238CAAC-A701-76EE-9B8F-EA0ACEE9C049}"/>
              </a:ext>
            </a:extLst>
          </p:cNvPr>
          <p:cNvSpPr/>
          <p:nvPr/>
        </p:nvSpPr>
        <p:spPr bwMode="auto">
          <a:xfrm>
            <a:off x="1645917" y="2477627"/>
            <a:ext cx="2883049" cy="754684"/>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Shared memory</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53" name="Rectangle 52">
            <a:extLst>
              <a:ext uri="{FF2B5EF4-FFF2-40B4-BE49-F238E27FC236}">
                <a16:creationId xmlns:a16="http://schemas.microsoft.com/office/drawing/2014/main" id="{3468EA4F-DAAA-7269-9854-059AE54E2586}"/>
              </a:ext>
            </a:extLst>
          </p:cNvPr>
          <p:cNvSpPr/>
          <p:nvPr/>
        </p:nvSpPr>
        <p:spPr bwMode="auto">
          <a:xfrm>
            <a:off x="2702775" y="5452057"/>
            <a:ext cx="779030" cy="358121"/>
          </a:xfrm>
          <a:prstGeom prst="rect">
            <a:avLst/>
          </a:prstGeom>
          <a:noFill/>
          <a:ln w="3175" algn="ctr">
            <a:noFill/>
            <a:miter lim="800000"/>
            <a:headEnd/>
            <a:tailEnd/>
          </a:ln>
          <a:effectLst/>
        </p:spPr>
        <p:txBody>
          <a:bodyPr lIns="91446" tIns="91446" rIns="91446" bIns="91446" rtlCol="0" anchor="ctr"/>
          <a:lstStyle/>
          <a:p>
            <a:pPr algn="ctr"/>
            <a:r>
              <a:rPr lang="en-US" altLang="zh-CN" sz="3200" b="1" dirty="0">
                <a:latin typeface="微软雅黑" panose="020B0503020204020204" pitchFamily="34" charset="-122"/>
                <a:ea typeface="微软雅黑" panose="020B0503020204020204" pitchFamily="34" charset="-122"/>
                <a:cs typeface="Calibri" panose="020F0502020204030204" pitchFamily="34" charset="0"/>
              </a:rPr>
              <a:t>…</a:t>
            </a:r>
            <a:endParaRPr lang="zh-CN" altLang="en-US" sz="3200" b="1" dirty="0">
              <a:latin typeface="微软雅黑" panose="020B0503020204020204" pitchFamily="34" charset="-122"/>
              <a:ea typeface="微软雅黑" panose="020B0503020204020204" pitchFamily="34" charset="-122"/>
              <a:cs typeface="Calibri" panose="020F0502020204030204" pitchFamily="34" charset="0"/>
            </a:endParaRPr>
          </a:p>
        </p:txBody>
      </p:sp>
      <p:cxnSp>
        <p:nvCxnSpPr>
          <p:cNvPr id="54" name="Straight Connector 53">
            <a:extLst>
              <a:ext uri="{FF2B5EF4-FFF2-40B4-BE49-F238E27FC236}">
                <a16:creationId xmlns:a16="http://schemas.microsoft.com/office/drawing/2014/main" id="{EBC77DFD-755D-5ABE-01C8-7CA1B72C9EF9}"/>
              </a:ext>
            </a:extLst>
          </p:cNvPr>
          <p:cNvCxnSpPr>
            <a:cxnSpLocks/>
            <a:stCxn id="58" idx="2"/>
            <a:endCxn id="59" idx="0"/>
          </p:cNvCxnSpPr>
          <p:nvPr/>
        </p:nvCxnSpPr>
        <p:spPr bwMode="auto">
          <a:xfrm>
            <a:off x="8627850" y="3190605"/>
            <a:ext cx="1110" cy="358733"/>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E5F966A6-FBB1-BCA2-A0F7-C789EB37DC9B}"/>
              </a:ext>
            </a:extLst>
          </p:cNvPr>
          <p:cNvCxnSpPr>
            <a:cxnSpLocks/>
            <a:endCxn id="63" idx="0"/>
          </p:cNvCxnSpPr>
          <p:nvPr/>
        </p:nvCxnSpPr>
        <p:spPr bwMode="auto">
          <a:xfrm>
            <a:off x="7629243" y="3734096"/>
            <a:ext cx="0" cy="51484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CD5AFE62-123B-0961-21E8-10B052C53FD2}"/>
              </a:ext>
            </a:extLst>
          </p:cNvPr>
          <p:cNvCxnSpPr>
            <a:cxnSpLocks/>
            <a:stCxn id="57" idx="0"/>
            <a:endCxn id="59" idx="2"/>
          </p:cNvCxnSpPr>
          <p:nvPr/>
        </p:nvCxnSpPr>
        <p:spPr bwMode="auto">
          <a:xfrm flipH="1" flipV="1">
            <a:off x="8628960" y="3979765"/>
            <a:ext cx="2645" cy="150679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7" name="Rectangle: Rounded Corners 56">
            <a:extLst>
              <a:ext uri="{FF2B5EF4-FFF2-40B4-BE49-F238E27FC236}">
                <a16:creationId xmlns:a16="http://schemas.microsoft.com/office/drawing/2014/main" id="{A6C5B453-DECB-D767-1006-0B020E553C82}"/>
              </a:ext>
            </a:extLst>
          </p:cNvPr>
          <p:cNvSpPr/>
          <p:nvPr/>
        </p:nvSpPr>
        <p:spPr bwMode="auto">
          <a:xfrm>
            <a:off x="8215317" y="5486561"/>
            <a:ext cx="832576" cy="430426"/>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Cam</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58" name="Rectangle: Rounded Corners 57">
            <a:extLst>
              <a:ext uri="{FF2B5EF4-FFF2-40B4-BE49-F238E27FC236}">
                <a16:creationId xmlns:a16="http://schemas.microsoft.com/office/drawing/2014/main" id="{64766324-8B94-8067-247B-2608AAF83C13}"/>
              </a:ext>
            </a:extLst>
          </p:cNvPr>
          <p:cNvSpPr/>
          <p:nvPr/>
        </p:nvSpPr>
        <p:spPr bwMode="auto">
          <a:xfrm>
            <a:off x="7184089" y="2477627"/>
            <a:ext cx="2887522" cy="712978"/>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rPr>
              <a:t>CPU memory</a:t>
            </a:r>
            <a:endPar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Calibri" panose="020F0502020204030204" pitchFamily="34" charset="0"/>
            </a:endParaRPr>
          </a:p>
        </p:txBody>
      </p:sp>
      <p:sp>
        <p:nvSpPr>
          <p:cNvPr id="59" name="Rectangle: Rounded Corners 58">
            <a:extLst>
              <a:ext uri="{FF2B5EF4-FFF2-40B4-BE49-F238E27FC236}">
                <a16:creationId xmlns:a16="http://schemas.microsoft.com/office/drawing/2014/main" id="{64BDE882-D38C-CC6F-CF77-13DFC08C14A7}"/>
              </a:ext>
            </a:extLst>
          </p:cNvPr>
          <p:cNvSpPr/>
          <p:nvPr/>
        </p:nvSpPr>
        <p:spPr bwMode="auto">
          <a:xfrm>
            <a:off x="8215317" y="3549338"/>
            <a:ext cx="827285" cy="430427"/>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nvGrpSpPr>
          <p:cNvPr id="60" name="Group 59">
            <a:extLst>
              <a:ext uri="{FF2B5EF4-FFF2-40B4-BE49-F238E27FC236}">
                <a16:creationId xmlns:a16="http://schemas.microsoft.com/office/drawing/2014/main" id="{94D6949F-B70F-C5BB-33AD-473DD578196A}"/>
              </a:ext>
            </a:extLst>
          </p:cNvPr>
          <p:cNvGrpSpPr/>
          <p:nvPr/>
        </p:nvGrpSpPr>
        <p:grpSpPr>
          <a:xfrm>
            <a:off x="6928552" y="4248944"/>
            <a:ext cx="1377450" cy="1119488"/>
            <a:chOff x="3248554" y="3034876"/>
            <a:chExt cx="892003" cy="844914"/>
          </a:xfrm>
        </p:grpSpPr>
        <p:sp>
          <p:nvSpPr>
            <p:cNvPr id="61" name="Rectangle: Rounded Corners 60">
              <a:extLst>
                <a:ext uri="{FF2B5EF4-FFF2-40B4-BE49-F238E27FC236}">
                  <a16:creationId xmlns:a16="http://schemas.microsoft.com/office/drawing/2014/main" id="{9D7BA6B4-A415-5DF0-4945-A6516F15F408}"/>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62" name="Rectangle: Rounded Corners 61">
              <a:extLst>
                <a:ext uri="{FF2B5EF4-FFF2-40B4-BE49-F238E27FC236}">
                  <a16:creationId xmlns:a16="http://schemas.microsoft.com/office/drawing/2014/main" id="{96F770D0-EA87-FDA9-F1BD-0F1F8E0290C5}"/>
                </a:ext>
              </a:extLst>
            </p:cNvPr>
            <p:cNvSpPr/>
            <p:nvPr/>
          </p:nvSpPr>
          <p:spPr bwMode="auto">
            <a:xfrm>
              <a:off x="3331718" y="3311393"/>
              <a:ext cx="725676" cy="485711"/>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r>
                <a:rPr lang="en-US" altLang="zh-CN"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rPr>
                <a:t>mem</a:t>
              </a: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63" name="TextBox 62">
              <a:extLst>
                <a:ext uri="{FF2B5EF4-FFF2-40B4-BE49-F238E27FC236}">
                  <a16:creationId xmlns:a16="http://schemas.microsoft.com/office/drawing/2014/main" id="{364E420B-FAFD-C85E-CE3A-BFFDAA1BDC0B}"/>
                </a:ext>
              </a:extLst>
            </p:cNvPr>
            <p:cNvSpPr txBox="1"/>
            <p:nvPr/>
          </p:nvSpPr>
          <p:spPr>
            <a:xfrm>
              <a:off x="3364444" y="3034876"/>
              <a:ext cx="675720" cy="400110"/>
            </a:xfrm>
            <a:prstGeom prst="rect">
              <a:avLst/>
            </a:prstGeom>
            <a:noFill/>
          </p:spPr>
          <p:txBody>
            <a:bodyPr wrap="square">
              <a:spAutoFit/>
            </a:bodyPr>
            <a:lstStyle/>
            <a:p>
              <a:pPr algn="ctr"/>
              <a:r>
                <a:rPr lang="en-US" altLang="zh-CN"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GPU</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grpSp>
        <p:nvGrpSpPr>
          <p:cNvPr id="64" name="Group 63">
            <a:extLst>
              <a:ext uri="{FF2B5EF4-FFF2-40B4-BE49-F238E27FC236}">
                <a16:creationId xmlns:a16="http://schemas.microsoft.com/office/drawing/2014/main" id="{F112C3D1-CDDC-2571-DB38-525F8A06A7E7}"/>
              </a:ext>
            </a:extLst>
          </p:cNvPr>
          <p:cNvGrpSpPr/>
          <p:nvPr/>
        </p:nvGrpSpPr>
        <p:grpSpPr>
          <a:xfrm>
            <a:off x="8938461" y="4252074"/>
            <a:ext cx="1400530" cy="1086399"/>
            <a:chOff x="3247571" y="3034876"/>
            <a:chExt cx="900911" cy="844914"/>
          </a:xfrm>
        </p:grpSpPr>
        <p:sp>
          <p:nvSpPr>
            <p:cNvPr id="65" name="Rectangle: Rounded Corners 64">
              <a:extLst>
                <a:ext uri="{FF2B5EF4-FFF2-40B4-BE49-F238E27FC236}">
                  <a16:creationId xmlns:a16="http://schemas.microsoft.com/office/drawing/2014/main" id="{CFB2CB3A-6B32-5F99-C61D-4EF52EEFF0E0}"/>
                </a:ext>
              </a:extLst>
            </p:cNvPr>
            <p:cNvSpPr/>
            <p:nvPr/>
          </p:nvSpPr>
          <p:spPr bwMode="auto">
            <a:xfrm>
              <a:off x="3248554" y="3034876"/>
              <a:ext cx="892003" cy="844914"/>
            </a:xfrm>
            <a:prstGeom prst="roundRect">
              <a:avLst>
                <a:gd name="adj" fmla="val 7245"/>
              </a:avLst>
            </a:prstGeom>
            <a:ln>
              <a:headEnd/>
              <a:tailEnd/>
            </a:ln>
          </p:spPr>
          <p:style>
            <a:lnRef idx="2">
              <a:schemeClr val="accent6"/>
            </a:lnRef>
            <a:fillRef idx="1">
              <a:schemeClr val="lt1"/>
            </a:fillRef>
            <a:effectRef idx="0">
              <a:schemeClr val="accent6"/>
            </a:effectRef>
            <a:fontRef idx="minor">
              <a:schemeClr val="dk1"/>
            </a:fontRef>
          </p:style>
          <p:txBody>
            <a:bodyPr lIns="91446" tIns="91446" rIns="91446" bIns="91446" rtlCol="0" anchor="ctr"/>
            <a:lstStyle/>
            <a:p>
              <a:pPr algn="ct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sp>
          <p:nvSpPr>
            <p:cNvPr id="66" name="Rectangle: Rounded Corners 65">
              <a:extLst>
                <a:ext uri="{FF2B5EF4-FFF2-40B4-BE49-F238E27FC236}">
                  <a16:creationId xmlns:a16="http://schemas.microsoft.com/office/drawing/2014/main" id="{FBEA638B-8DAA-6F7C-C340-2D23AE51352B}"/>
                </a:ext>
              </a:extLst>
            </p:cNvPr>
            <p:cNvSpPr/>
            <p:nvPr/>
          </p:nvSpPr>
          <p:spPr bwMode="auto">
            <a:xfrm>
              <a:off x="3330393" y="3317380"/>
              <a:ext cx="736635" cy="500505"/>
            </a:xfrm>
            <a:prstGeom prst="roundRect">
              <a:avLst>
                <a:gd name="adj" fmla="val 7245"/>
              </a:avLst>
            </a:prstGeom>
            <a:solidFill>
              <a:srgbClr val="9CC9FF"/>
            </a:solidFill>
            <a:ln w="28575" algn="ctr">
              <a:noFill/>
              <a:miter lim="800000"/>
              <a:headEnd/>
              <a:tailEnd/>
            </a:ln>
            <a:effectLst>
              <a:outerShdw dist="57150" dir="2700000" algn="ctr" rotWithShape="0">
                <a:srgbClr val="888888">
                  <a:alpha val="50000"/>
                </a:srgbClr>
              </a:outerShdw>
            </a:effectLst>
          </p:spPr>
          <p:txBody>
            <a:bodyPr lIns="91446" tIns="91446" rIns="91446" bIns="91446" rtlCol="0" anchor="ctr"/>
            <a:lstStyle/>
            <a:p>
              <a:pPr algn="ctr"/>
              <a:r>
                <a:rPr lang="en-US" altLang="zh-CN"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rPr>
                <a:t>mem</a:t>
              </a:r>
              <a:endParaRPr lang="zh-CN" altLang="en-US" sz="2400" dirty="0">
                <a:effectLst>
                  <a:outerShdw blurRad="38100" dist="38100" dir="2700000" algn="tl">
                    <a:srgbClr val="000000">
                      <a:alpha val="43137"/>
                    </a:srgbClr>
                  </a:outerShdw>
                </a:effectLst>
                <a:latin typeface="Calibri" panose="020F0502020204030204" pitchFamily="34" charset="0"/>
                <a:ea typeface="黑体" pitchFamily="2" charset="-122"/>
                <a:cs typeface="Calibri" panose="020F0502020204030204" pitchFamily="34" charset="0"/>
              </a:endParaRPr>
            </a:p>
          </p:txBody>
        </p:sp>
        <p:sp>
          <p:nvSpPr>
            <p:cNvPr id="67" name="TextBox 66">
              <a:extLst>
                <a:ext uri="{FF2B5EF4-FFF2-40B4-BE49-F238E27FC236}">
                  <a16:creationId xmlns:a16="http://schemas.microsoft.com/office/drawing/2014/main" id="{0E241884-993E-E72A-8593-03B37029146C}"/>
                </a:ext>
              </a:extLst>
            </p:cNvPr>
            <p:cNvSpPr txBox="1"/>
            <p:nvPr/>
          </p:nvSpPr>
          <p:spPr>
            <a:xfrm>
              <a:off x="3247571" y="3034876"/>
              <a:ext cx="900911" cy="400110"/>
            </a:xfrm>
            <a:prstGeom prst="rect">
              <a:avLst/>
            </a:prstGeom>
            <a:noFill/>
          </p:spPr>
          <p:txBody>
            <a:bodyPr wrap="square">
              <a:spAutoFit/>
            </a:bodyPr>
            <a:lstStyle/>
            <a:p>
              <a:pPr algn="ctr"/>
              <a:r>
                <a:rPr lang="en-US" altLang="zh-CN" sz="2000" dirty="0">
                  <a:ln w="0"/>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rPr>
                <a:t>Codec</a:t>
              </a:r>
              <a:endParaRPr lang="zh-CN" altLang="en-US" sz="2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黑体" pitchFamily="2" charset="-122"/>
                <a:cs typeface="Calibri" panose="020F0502020204030204" pitchFamily="34" charset="0"/>
              </a:endParaRPr>
            </a:p>
          </p:txBody>
        </p:sp>
      </p:grpSp>
      <p:cxnSp>
        <p:nvCxnSpPr>
          <p:cNvPr id="68" name="Straight Connector 67">
            <a:extLst>
              <a:ext uri="{FF2B5EF4-FFF2-40B4-BE49-F238E27FC236}">
                <a16:creationId xmlns:a16="http://schemas.microsoft.com/office/drawing/2014/main" id="{91DB3587-6F44-291D-FF20-C60AB3919E2A}"/>
              </a:ext>
            </a:extLst>
          </p:cNvPr>
          <p:cNvCxnSpPr>
            <a:cxnSpLocks/>
          </p:cNvCxnSpPr>
          <p:nvPr/>
        </p:nvCxnSpPr>
        <p:spPr bwMode="auto">
          <a:xfrm flipH="1">
            <a:off x="7617277" y="3748913"/>
            <a:ext cx="598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9" name="Rectangle 68">
            <a:extLst>
              <a:ext uri="{FF2B5EF4-FFF2-40B4-BE49-F238E27FC236}">
                <a16:creationId xmlns:a16="http://schemas.microsoft.com/office/drawing/2014/main" id="{9BC748AB-C902-6065-8688-B4E8CFAEE5FB}"/>
              </a:ext>
            </a:extLst>
          </p:cNvPr>
          <p:cNvSpPr/>
          <p:nvPr/>
        </p:nvSpPr>
        <p:spPr bwMode="auto">
          <a:xfrm>
            <a:off x="8445511" y="4135719"/>
            <a:ext cx="437948" cy="261676"/>
          </a:xfrm>
          <a:prstGeom prst="rect">
            <a:avLst/>
          </a:prstGeom>
          <a:solidFill>
            <a:schemeClr val="bg1"/>
          </a:solidFill>
          <a:ln w="3175" algn="ctr">
            <a:solidFill>
              <a:schemeClr val="bg1"/>
            </a:solidFill>
            <a:miter lim="800000"/>
            <a:headEnd/>
            <a:tailEnd/>
          </a:ln>
          <a:effectLst/>
        </p:spPr>
        <p:txBody>
          <a:bodyPr lIns="91446" tIns="91446" rIns="91446" bIns="91446" rtlCol="0" anchor="ctr"/>
          <a:lstStyle/>
          <a:p>
            <a:pPr algn="ctr"/>
            <a:endParaRPr lang="zh-CN" altLang="en-US" sz="2800">
              <a:solidFill>
                <a:schemeClr val="bg1"/>
              </a:solidFill>
              <a:effectLst>
                <a:outerShdw blurRad="38100" dist="38100" dir="2700000" algn="tl">
                  <a:srgbClr val="000000">
                    <a:alpha val="43137"/>
                  </a:srgbClr>
                </a:outerShdw>
              </a:effectLst>
              <a:latin typeface="黑体" pitchFamily="2" charset="-122"/>
              <a:ea typeface="黑体" pitchFamily="2" charset="-122"/>
            </a:endParaRPr>
          </a:p>
        </p:txBody>
      </p:sp>
      <p:sp>
        <p:nvSpPr>
          <p:cNvPr id="70" name="Rectangle 69">
            <a:extLst>
              <a:ext uri="{FF2B5EF4-FFF2-40B4-BE49-F238E27FC236}">
                <a16:creationId xmlns:a16="http://schemas.microsoft.com/office/drawing/2014/main" id="{5ED24C90-7EEF-9C21-4294-C6DBEC8471E1}"/>
              </a:ext>
            </a:extLst>
          </p:cNvPr>
          <p:cNvSpPr/>
          <p:nvPr/>
        </p:nvSpPr>
        <p:spPr bwMode="auto">
          <a:xfrm>
            <a:off x="8265521" y="4073708"/>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USB</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cxnSp>
        <p:nvCxnSpPr>
          <p:cNvPr id="71" name="Straight Connector 70">
            <a:extLst>
              <a:ext uri="{FF2B5EF4-FFF2-40B4-BE49-F238E27FC236}">
                <a16:creationId xmlns:a16="http://schemas.microsoft.com/office/drawing/2014/main" id="{32D917A3-EC30-48F7-0BEE-788B756B2345}"/>
              </a:ext>
            </a:extLst>
          </p:cNvPr>
          <p:cNvCxnSpPr>
            <a:cxnSpLocks/>
            <a:endCxn id="67" idx="0"/>
          </p:cNvCxnSpPr>
          <p:nvPr/>
        </p:nvCxnSpPr>
        <p:spPr bwMode="auto">
          <a:xfrm>
            <a:off x="9638726" y="3734096"/>
            <a:ext cx="0" cy="51797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D9EA5BBB-8E3B-73EE-482C-94C3809251EA}"/>
              </a:ext>
            </a:extLst>
          </p:cNvPr>
          <p:cNvCxnSpPr>
            <a:cxnSpLocks/>
          </p:cNvCxnSpPr>
          <p:nvPr/>
        </p:nvCxnSpPr>
        <p:spPr bwMode="auto">
          <a:xfrm flipH="1">
            <a:off x="9044007" y="3746516"/>
            <a:ext cx="617585"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73" name="Rectangle 72">
            <a:extLst>
              <a:ext uri="{FF2B5EF4-FFF2-40B4-BE49-F238E27FC236}">
                <a16:creationId xmlns:a16="http://schemas.microsoft.com/office/drawing/2014/main" id="{F09A5612-B8FD-3A42-1550-26DF5BBB61E4}"/>
              </a:ext>
            </a:extLst>
          </p:cNvPr>
          <p:cNvSpPr/>
          <p:nvPr/>
        </p:nvSpPr>
        <p:spPr bwMode="auto">
          <a:xfrm>
            <a:off x="9586174" y="3753893"/>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74" name="Rectangle 73">
            <a:extLst>
              <a:ext uri="{FF2B5EF4-FFF2-40B4-BE49-F238E27FC236}">
                <a16:creationId xmlns:a16="http://schemas.microsoft.com/office/drawing/2014/main" id="{BB88C765-9C3E-B9D8-4DE8-36A778A811BB}"/>
              </a:ext>
            </a:extLst>
          </p:cNvPr>
          <p:cNvSpPr/>
          <p:nvPr/>
        </p:nvSpPr>
        <p:spPr bwMode="auto">
          <a:xfrm>
            <a:off x="7915830" y="3190021"/>
            <a:ext cx="770536"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DDR</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75" name="Rectangle 74">
            <a:extLst>
              <a:ext uri="{FF2B5EF4-FFF2-40B4-BE49-F238E27FC236}">
                <a16:creationId xmlns:a16="http://schemas.microsoft.com/office/drawing/2014/main" id="{99D1F84E-5269-E2FD-2BC6-FC24010D7ADC}"/>
              </a:ext>
            </a:extLst>
          </p:cNvPr>
          <p:cNvSpPr/>
          <p:nvPr/>
        </p:nvSpPr>
        <p:spPr bwMode="auto">
          <a:xfrm>
            <a:off x="6938791" y="3745767"/>
            <a:ext cx="729522" cy="358121"/>
          </a:xfrm>
          <a:prstGeom prst="rect">
            <a:avLst/>
          </a:prstGeom>
          <a:noFill/>
          <a:ln w="3175" algn="ctr">
            <a:noFill/>
            <a:miter lim="800000"/>
            <a:headEnd/>
            <a:tailEnd/>
          </a:ln>
          <a:effectLst/>
        </p:spPr>
        <p:txBody>
          <a:bodyPr lIns="91446" tIns="91446" rIns="91446" bIns="91446" rtlCol="0" anchor="ct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PCIe</a:t>
            </a:r>
            <a:endParaRPr lang="zh-CN" altLang="en-US" sz="2000" dirty="0">
              <a:latin typeface="Calibri" panose="020F0502020204030204" pitchFamily="34" charset="0"/>
              <a:ea typeface="微软雅黑" panose="020B0503020204020204" pitchFamily="34" charset="-122"/>
              <a:cs typeface="Calibri" panose="020F0502020204030204" pitchFamily="34" charset="0"/>
            </a:endParaRPr>
          </a:p>
        </p:txBody>
      </p:sp>
      <p:sp>
        <p:nvSpPr>
          <p:cNvPr id="80" name="TextBox 79">
            <a:extLst>
              <a:ext uri="{FF2B5EF4-FFF2-40B4-BE49-F238E27FC236}">
                <a16:creationId xmlns:a16="http://schemas.microsoft.com/office/drawing/2014/main" id="{12936598-0B5B-459B-36A4-BECE584F3B7D}"/>
              </a:ext>
            </a:extLst>
          </p:cNvPr>
          <p:cNvSpPr txBox="1"/>
          <p:nvPr/>
        </p:nvSpPr>
        <p:spPr>
          <a:xfrm>
            <a:off x="1921895" y="6165229"/>
            <a:ext cx="8318500"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zh-CN" sz="2400" b="1" dirty="0">
                <a:latin typeface="Calibri" panose="020F0502020204030204" pitchFamily="34" charset="0"/>
                <a:ea typeface="Calibri" panose="020F0502020204030204" pitchFamily="34" charset="0"/>
                <a:cs typeface="Calibri" panose="020F0502020204030204" pitchFamily="34" charset="0"/>
              </a:rPr>
              <a:t>Mobile emulators need to provide an illusion of shared memory</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470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1994</TotalTime>
  <Words>4284</Words>
  <Application>Microsoft Office PowerPoint</Application>
  <PresentationFormat>Widescreen</PresentationFormat>
  <Paragraphs>537</Paragraphs>
  <Slides>39</Slides>
  <Notes>39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Microsoft YaHei</vt:lpstr>
      <vt:lpstr>Microsoft YaHei</vt:lpstr>
      <vt:lpstr>等线</vt:lpstr>
      <vt:lpstr>黑体</vt:lpstr>
      <vt:lpstr>Aptos</vt:lpstr>
      <vt:lpstr>Arial</vt:lpstr>
      <vt:lpstr>Calibri</vt:lpstr>
      <vt:lpstr>Office Theme</vt:lpstr>
      <vt:lpstr>vSoC: Efficient Virtual System-on-Chip  on Heterogeneous Hardware</vt:lpstr>
      <vt:lpstr>Emerging Mobile Platforms Host High-Throughput Apps</vt:lpstr>
      <vt:lpstr>Emerging Apps Need Mobile Emulators</vt:lpstr>
      <vt:lpstr>Emerging Apps Perform Badly on Mobile Emulators</vt:lpstr>
      <vt:lpstr>Emerging Apps Perform Badly on Mobile Emulators</vt:lpstr>
      <vt:lpstr>Our Contributions</vt:lpstr>
      <vt:lpstr>Memory Architecture of Mobile Devices</vt:lpstr>
      <vt:lpstr>Memory Architecture of Mobile Devices</vt:lpstr>
      <vt:lpstr>Mobile/Desktop Memory Architecture Discrepancy</vt:lpstr>
      <vt:lpstr>Shared Virtual Memory (SVM) in Mobile Emulators</vt:lpstr>
      <vt:lpstr>Performance Bottleneck of Typical Emulators</vt:lpstr>
      <vt:lpstr>Performance Bottleneck of Typical Emulators</vt:lpstr>
      <vt:lpstr>Performance Bottleneck of Typical Emulators</vt:lpstr>
      <vt:lpstr>Performance Bottleneck of Typical Emulators</vt:lpstr>
      <vt:lpstr>Measurement of Mobile Shared Memory Usage</vt:lpstr>
      <vt:lpstr>Key Measurement Findings</vt:lpstr>
      <vt:lpstr>Key Measurement Findings</vt:lpstr>
      <vt:lpstr>Key Measurement Findings</vt:lpstr>
      <vt:lpstr>vSoC: Efficient Virtual SoC on Heterogeneous Hardware</vt:lpstr>
      <vt:lpstr>vSoC &gt; Shared Virtual Memory (SVM) Manager</vt:lpstr>
      <vt:lpstr>vSoC &gt; SVM Manager</vt:lpstr>
      <vt:lpstr>vSoC &gt; SVM Manager</vt:lpstr>
      <vt:lpstr>vSoC &gt; SVM Manager</vt:lpstr>
      <vt:lpstr>vSoC &gt; SVM Manager</vt:lpstr>
      <vt:lpstr>vSoC &gt; Prefetch Engine</vt:lpstr>
      <vt:lpstr>vSoC &gt; Prefetch Engine &gt; Is Prefetch Robust?</vt:lpstr>
      <vt:lpstr>vSoC &gt; Prefetch Engine &gt; Semi-Async Prefetch</vt:lpstr>
      <vt:lpstr>vSoC &gt; Prefetch Engine &gt; Hypergraphs</vt:lpstr>
      <vt:lpstr>vSoC &gt; Prefetch Engine &gt; Hypergraphs</vt:lpstr>
      <vt:lpstr>vSoC &gt; Virtual Fence</vt:lpstr>
      <vt:lpstr>vSoC &gt; Virtual Fence &gt; the Problem</vt:lpstr>
      <vt:lpstr>vSoC &gt; Virtual Fence &gt; the Problem</vt:lpstr>
      <vt:lpstr>vSoC &gt; Virtual Fence &gt; Existing Solution</vt:lpstr>
      <vt:lpstr>vSoC &gt; Virtual Fence &gt; Existing Solution</vt:lpstr>
      <vt:lpstr>vSoC &gt; Virtual Fence &gt; the Mechanism</vt:lpstr>
      <vt:lpstr>Evaluation Setup</vt:lpstr>
      <vt:lpstr>Evaluation Results</vt:lpstr>
      <vt:lpstr>Evaluation Results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Jiaxing Qiu</dc:creator>
  <cp:lastModifiedBy>Jiaxing Qiu</cp:lastModifiedBy>
  <cp:revision>1141</cp:revision>
  <dcterms:created xsi:type="dcterms:W3CDTF">2024-10-31T14:39:01Z</dcterms:created>
  <dcterms:modified xsi:type="dcterms:W3CDTF">2024-11-07T21:21:59Z</dcterms:modified>
</cp:coreProperties>
</file>